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18"/>
  </p:notesMasterIdLst>
  <p:sldIdLst>
    <p:sldId id="260" r:id="rId5"/>
    <p:sldId id="275" r:id="rId6"/>
    <p:sldId id="277" r:id="rId7"/>
    <p:sldId id="278" r:id="rId8"/>
    <p:sldId id="281" r:id="rId9"/>
    <p:sldId id="305" r:id="rId10"/>
    <p:sldId id="297" r:id="rId11"/>
    <p:sldId id="299" r:id="rId12"/>
    <p:sldId id="303" r:id="rId13"/>
    <p:sldId id="295" r:id="rId14"/>
    <p:sldId id="294" r:id="rId15"/>
    <p:sldId id="304" r:id="rId16"/>
    <p:sldId id="257" r:id="rId17"/>
  </p:sldIdLst>
  <p:sldSz cx="9144000" cy="6858000" type="screen4x3"/>
  <p:notesSz cx="6858000" cy="9144000"/>
  <p:defaultTextStyle>
    <a:defPPr>
      <a:defRPr lang="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38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DF12C-2813-4887-BBCB-E4EBF151BC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EB044A-9EA6-453E-A65F-2982143FA338}">
      <dgm:prSet phldrT="[Text]"/>
      <dgm:spPr/>
      <dgm:t>
        <a:bodyPr/>
        <a:lstStyle/>
        <a:p>
          <a:r>
            <a:rPr lang="fr" dirty="0"/>
            <a:t>Étape 1 </a:t>
          </a:r>
          <a:br>
            <a:rPr lang="en-GB" dirty="0"/>
          </a:br>
          <a:r>
            <a:rPr lang="fr" b="1" dirty="0"/>
            <a:t>Développer les directives méthodologiques basées sur la DAR</a:t>
          </a:r>
          <a:endParaRPr lang="en-US" b="1" dirty="0"/>
        </a:p>
      </dgm:t>
    </dgm:pt>
    <dgm:pt modelId="{2C9B19B4-0BE9-4769-A316-F27F62B3248E}" type="parTrans" cxnId="{B32730DC-775A-4151-A98B-0AB63732B4E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BCE5A17-9A55-4D5B-8325-3A819FD38527}" type="sibTrans" cxnId="{B32730DC-775A-4151-A98B-0AB63732B4E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E58772A-BCD3-4790-8F43-931D7B91D3CF}">
      <dgm:prSet phldrT="[Text]"/>
      <dgm:spPr/>
      <dgm:t>
        <a:bodyPr/>
        <a:lstStyle/>
        <a:p>
          <a:r>
            <a:rPr lang="fr" dirty="0"/>
            <a:t>Étape 2 </a:t>
          </a:r>
          <a:br>
            <a:rPr lang="en-GB" dirty="0"/>
          </a:br>
          <a:r>
            <a:rPr lang="fr" b="1" dirty="0"/>
            <a:t>Mener l'enquête dans les pays partenaires</a:t>
          </a:r>
          <a:endParaRPr lang="en-US" b="1" dirty="0"/>
        </a:p>
      </dgm:t>
    </dgm:pt>
    <dgm:pt modelId="{27EEC8DF-99D1-4B25-B22A-19EEDBB318A1}" type="parTrans" cxnId="{6F6F62C7-3469-4A73-9783-F9CD448765B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19F2CC6-F253-4E4F-A0FF-93AA0240D7A0}" type="sibTrans" cxnId="{6F6F62C7-3469-4A73-9783-F9CD448765B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B8CF1F4-AFCB-4E40-B7B8-DB52C9D2C27D}">
      <dgm:prSet phldrT="[Text]"/>
      <dgm:spPr/>
      <dgm:t>
        <a:bodyPr/>
        <a:lstStyle/>
        <a:p>
          <a:r>
            <a:rPr lang="fr" dirty="0"/>
            <a:t>Étape 3 </a:t>
          </a:r>
          <a:br>
            <a:rPr lang="en-GB" dirty="0"/>
          </a:br>
          <a:r>
            <a:rPr lang="fr" b="1" dirty="0"/>
            <a:t>Analysez les données</a:t>
          </a:r>
          <a:endParaRPr lang="en-US" b="1" dirty="0"/>
        </a:p>
      </dgm:t>
    </dgm:pt>
    <dgm:pt modelId="{C2C96F77-9C01-4D03-B94A-5E8E48829C0A}" type="parTrans" cxnId="{0A94981A-A65D-4A9E-9F72-DB5B43D52BA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9FD08C8-D3C9-4E6D-A398-0FD5EDC5E24A}" type="sibTrans" cxnId="{0A94981A-A65D-4A9E-9F72-DB5B43D52BA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2604D4-01BC-436B-9C45-9DABDCEAD354}">
      <dgm:prSet phldrT="[Text]"/>
      <dgm:spPr/>
      <dgm:t>
        <a:bodyPr/>
        <a:lstStyle/>
        <a:p>
          <a:r>
            <a:rPr lang="fr" dirty="0"/>
            <a:t>Étape 4 </a:t>
          </a:r>
          <a:r>
            <a:rPr lang="fr" b="1" dirty="0"/>
            <a:t>Consolider les plans d'action</a:t>
          </a:r>
          <a:endParaRPr lang="en-US" b="1" dirty="0"/>
        </a:p>
      </dgm:t>
    </dgm:pt>
    <dgm:pt modelId="{B0AC401E-055B-4431-9D06-818D54A9EEE2}" type="parTrans" cxnId="{B278ABD5-CC77-45E9-B101-9A33A0FBA2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48FB931-CF99-4B65-8CF8-10AD9F006D92}" type="sibTrans" cxnId="{B278ABD5-CC77-45E9-B101-9A33A0FBA2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77224F0-0B7A-455C-BD43-DAAACE697ECF}">
      <dgm:prSet phldrT="[Text]"/>
      <dgm:spPr/>
      <dgm:t>
        <a:bodyPr/>
        <a:lstStyle/>
        <a:p>
          <a:r>
            <a:rPr lang="fr" dirty="0"/>
            <a:t>Étape 5 </a:t>
          </a:r>
          <a:br>
            <a:rPr lang="en-GB" dirty="0"/>
          </a:br>
          <a:r>
            <a:rPr lang="fr" b="1" dirty="0"/>
            <a:t>Répéter l'enquête</a:t>
          </a:r>
          <a:endParaRPr lang="en-US" b="1" dirty="0"/>
        </a:p>
      </dgm:t>
    </dgm:pt>
    <dgm:pt modelId="{72126EC0-24D6-4202-80A9-CBC8E096AC7B}" type="parTrans" cxnId="{FE3AD982-8675-4411-9FD6-489882FB3E3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F335586-3387-4A50-B93D-8AED22F733BF}" type="sibTrans" cxnId="{FE3AD982-8675-4411-9FD6-489882FB3E3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AAD47A1-1B5D-43E0-91EA-1F22C97B3A3D}" type="pres">
      <dgm:prSet presAssocID="{271DF12C-2813-4887-BBCB-E4EBF151BCA1}" presName="Name0" presStyleCnt="0">
        <dgm:presLayoutVars>
          <dgm:dir/>
          <dgm:resizeHandles val="exact"/>
        </dgm:presLayoutVars>
      </dgm:prSet>
      <dgm:spPr/>
    </dgm:pt>
    <dgm:pt modelId="{4166AA7E-7A6D-41DA-B330-E016238F5F97}" type="pres">
      <dgm:prSet presAssocID="{35EB044A-9EA6-453E-A65F-2982143FA338}" presName="node" presStyleLbl="node1" presStyleIdx="0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69231C89-A15D-4A6E-BB05-514753A1C705}" type="pres">
      <dgm:prSet presAssocID="{DBCE5A17-9A55-4D5B-8325-3A819FD38527}" presName="sibTrans" presStyleLbl="sibTrans2D1" presStyleIdx="0" presStyleCnt="4"/>
      <dgm:spPr/>
    </dgm:pt>
    <dgm:pt modelId="{F06C4434-D0C4-41BD-84D9-51C121F96D7F}" type="pres">
      <dgm:prSet presAssocID="{DBCE5A17-9A55-4D5B-8325-3A819FD38527}" presName="connectorText" presStyleLbl="sibTrans2D1" presStyleIdx="0" presStyleCnt="4"/>
      <dgm:spPr/>
    </dgm:pt>
    <dgm:pt modelId="{872BC52A-3247-432C-8902-0964C54E8ADF}" type="pres">
      <dgm:prSet presAssocID="{4E58772A-BCD3-4790-8F43-931D7B91D3CF}" presName="node" presStyleLbl="node1" presStyleIdx="1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447D5C84-2590-4753-84D8-5EF4EAE27753}" type="pres">
      <dgm:prSet presAssocID="{519F2CC6-F253-4E4F-A0FF-93AA0240D7A0}" presName="sibTrans" presStyleLbl="sibTrans2D1" presStyleIdx="1" presStyleCnt="4"/>
      <dgm:spPr/>
    </dgm:pt>
    <dgm:pt modelId="{571EA841-CA9D-4953-A8E4-7F953671DF29}" type="pres">
      <dgm:prSet presAssocID="{519F2CC6-F253-4E4F-A0FF-93AA0240D7A0}" presName="connectorText" presStyleLbl="sibTrans2D1" presStyleIdx="1" presStyleCnt="4"/>
      <dgm:spPr/>
    </dgm:pt>
    <dgm:pt modelId="{09B2FDBF-A433-4F5B-B63D-D8A8068F137B}" type="pres">
      <dgm:prSet presAssocID="{6B8CF1F4-AFCB-4E40-B7B8-DB52C9D2C27D}" presName="node" presStyleLbl="node1" presStyleIdx="2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93FBE35C-9CC1-4E1F-8738-87CFB1725120}" type="pres">
      <dgm:prSet presAssocID="{69FD08C8-D3C9-4E6D-A398-0FD5EDC5E24A}" presName="sibTrans" presStyleLbl="sibTrans2D1" presStyleIdx="2" presStyleCnt="4"/>
      <dgm:spPr/>
    </dgm:pt>
    <dgm:pt modelId="{BC6649BC-213C-4E44-9CEB-8795A98B3C8E}" type="pres">
      <dgm:prSet presAssocID="{69FD08C8-D3C9-4E6D-A398-0FD5EDC5E24A}" presName="connectorText" presStyleLbl="sibTrans2D1" presStyleIdx="2" presStyleCnt="4"/>
      <dgm:spPr/>
    </dgm:pt>
    <dgm:pt modelId="{AEF0A007-12CF-4038-903D-6185BEC4B014}" type="pres">
      <dgm:prSet presAssocID="{A72604D4-01BC-436B-9C45-9DABDCEAD354}" presName="node" presStyleLbl="node1" presStyleIdx="3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2B745B4A-7A44-47AD-97F6-1B19D3975EF6}" type="pres">
      <dgm:prSet presAssocID="{C48FB931-CF99-4B65-8CF8-10AD9F006D92}" presName="sibTrans" presStyleLbl="sibTrans2D1" presStyleIdx="3" presStyleCnt="4"/>
      <dgm:spPr/>
    </dgm:pt>
    <dgm:pt modelId="{9D2CD3CC-E1A4-4727-88C9-41EB58D5A45B}" type="pres">
      <dgm:prSet presAssocID="{C48FB931-CF99-4B65-8CF8-10AD9F006D92}" presName="connectorText" presStyleLbl="sibTrans2D1" presStyleIdx="3" presStyleCnt="4"/>
      <dgm:spPr/>
    </dgm:pt>
    <dgm:pt modelId="{A99F1BCD-2184-4EC9-A613-E7E5A10317F3}" type="pres">
      <dgm:prSet presAssocID="{B77224F0-0B7A-455C-BD43-DAAACE697ECF}" presName="node" presStyleLbl="node1" presStyleIdx="4" presStyleCnt="5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0A94981A-A65D-4A9E-9F72-DB5B43D52BA1}" srcId="{271DF12C-2813-4887-BBCB-E4EBF151BCA1}" destId="{6B8CF1F4-AFCB-4E40-B7B8-DB52C9D2C27D}" srcOrd="2" destOrd="0" parTransId="{C2C96F77-9C01-4D03-B94A-5E8E48829C0A}" sibTransId="{69FD08C8-D3C9-4E6D-A398-0FD5EDC5E24A}"/>
    <dgm:cxn modelId="{F265A420-7C32-485A-A6AF-AEF0CB8AD9D1}" type="presOf" srcId="{519F2CC6-F253-4E4F-A0FF-93AA0240D7A0}" destId="{447D5C84-2590-4753-84D8-5EF4EAE27753}" srcOrd="0" destOrd="0" presId="urn:microsoft.com/office/officeart/2005/8/layout/process1"/>
    <dgm:cxn modelId="{609DD920-CC23-4FF5-81A9-36D35E51E401}" type="presOf" srcId="{DBCE5A17-9A55-4D5B-8325-3A819FD38527}" destId="{F06C4434-D0C4-41BD-84D9-51C121F96D7F}" srcOrd="1" destOrd="0" presId="urn:microsoft.com/office/officeart/2005/8/layout/process1"/>
    <dgm:cxn modelId="{ADCC3530-3D19-4579-9533-805CFAF74E20}" type="presOf" srcId="{6B8CF1F4-AFCB-4E40-B7B8-DB52C9D2C27D}" destId="{09B2FDBF-A433-4F5B-B63D-D8A8068F137B}" srcOrd="0" destOrd="0" presId="urn:microsoft.com/office/officeart/2005/8/layout/process1"/>
    <dgm:cxn modelId="{AD008E68-BA6F-4BFF-84F3-FFA9AA53EF63}" type="presOf" srcId="{DBCE5A17-9A55-4D5B-8325-3A819FD38527}" destId="{69231C89-A15D-4A6E-BB05-514753A1C705}" srcOrd="0" destOrd="0" presId="urn:microsoft.com/office/officeart/2005/8/layout/process1"/>
    <dgm:cxn modelId="{8230D949-A6E7-47EF-9730-E0EE1D944AA8}" type="presOf" srcId="{A72604D4-01BC-436B-9C45-9DABDCEAD354}" destId="{AEF0A007-12CF-4038-903D-6185BEC4B014}" srcOrd="0" destOrd="0" presId="urn:microsoft.com/office/officeart/2005/8/layout/process1"/>
    <dgm:cxn modelId="{FE3AD982-8675-4411-9FD6-489882FB3E3B}" srcId="{271DF12C-2813-4887-BBCB-E4EBF151BCA1}" destId="{B77224F0-0B7A-455C-BD43-DAAACE697ECF}" srcOrd="4" destOrd="0" parTransId="{72126EC0-24D6-4202-80A9-CBC8E096AC7B}" sibTransId="{EF335586-3387-4A50-B93D-8AED22F733BF}"/>
    <dgm:cxn modelId="{5C5E0D86-6292-4A1E-B807-A0511DD5A32F}" type="presOf" srcId="{35EB044A-9EA6-453E-A65F-2982143FA338}" destId="{4166AA7E-7A6D-41DA-B330-E016238F5F97}" srcOrd="0" destOrd="0" presId="urn:microsoft.com/office/officeart/2005/8/layout/process1"/>
    <dgm:cxn modelId="{B561A187-1474-4333-9E29-54C0DAD6E6ED}" type="presOf" srcId="{69FD08C8-D3C9-4E6D-A398-0FD5EDC5E24A}" destId="{93FBE35C-9CC1-4E1F-8738-87CFB1725120}" srcOrd="0" destOrd="0" presId="urn:microsoft.com/office/officeart/2005/8/layout/process1"/>
    <dgm:cxn modelId="{DBEA69A3-A247-47FC-AFF0-8D521EC50F27}" type="presOf" srcId="{69FD08C8-D3C9-4E6D-A398-0FD5EDC5E24A}" destId="{BC6649BC-213C-4E44-9CEB-8795A98B3C8E}" srcOrd="1" destOrd="0" presId="urn:microsoft.com/office/officeart/2005/8/layout/process1"/>
    <dgm:cxn modelId="{305DBDA5-EDA7-4F43-B3EC-40C67F1B04F9}" type="presOf" srcId="{271DF12C-2813-4887-BBCB-E4EBF151BCA1}" destId="{AAAD47A1-1B5D-43E0-91EA-1F22C97B3A3D}" srcOrd="0" destOrd="0" presId="urn:microsoft.com/office/officeart/2005/8/layout/process1"/>
    <dgm:cxn modelId="{27329AAE-680B-4808-85A7-BBEBE2B1DCB9}" type="presOf" srcId="{519F2CC6-F253-4E4F-A0FF-93AA0240D7A0}" destId="{571EA841-CA9D-4953-A8E4-7F953671DF29}" srcOrd="1" destOrd="0" presId="urn:microsoft.com/office/officeart/2005/8/layout/process1"/>
    <dgm:cxn modelId="{4D9DBCB8-5B61-4508-8C4B-617B8DA0E174}" type="presOf" srcId="{C48FB931-CF99-4B65-8CF8-10AD9F006D92}" destId="{2B745B4A-7A44-47AD-97F6-1B19D3975EF6}" srcOrd="0" destOrd="0" presId="urn:microsoft.com/office/officeart/2005/8/layout/process1"/>
    <dgm:cxn modelId="{6F6F62C7-3469-4A73-9783-F9CD448765B9}" srcId="{271DF12C-2813-4887-BBCB-E4EBF151BCA1}" destId="{4E58772A-BCD3-4790-8F43-931D7B91D3CF}" srcOrd="1" destOrd="0" parTransId="{27EEC8DF-99D1-4B25-B22A-19EEDBB318A1}" sibTransId="{519F2CC6-F253-4E4F-A0FF-93AA0240D7A0}"/>
    <dgm:cxn modelId="{C45355C7-2B2D-4534-AF6C-F3BEE7A081BE}" type="presOf" srcId="{B77224F0-0B7A-455C-BD43-DAAACE697ECF}" destId="{A99F1BCD-2184-4EC9-A613-E7E5A10317F3}" srcOrd="0" destOrd="0" presId="urn:microsoft.com/office/officeart/2005/8/layout/process1"/>
    <dgm:cxn modelId="{EEEAB7CB-D124-4D84-9CD3-417FDB3789C0}" type="presOf" srcId="{C48FB931-CF99-4B65-8CF8-10AD9F006D92}" destId="{9D2CD3CC-E1A4-4727-88C9-41EB58D5A45B}" srcOrd="1" destOrd="0" presId="urn:microsoft.com/office/officeart/2005/8/layout/process1"/>
    <dgm:cxn modelId="{B278ABD5-CC77-45E9-B101-9A33A0FBA290}" srcId="{271DF12C-2813-4887-BBCB-E4EBF151BCA1}" destId="{A72604D4-01BC-436B-9C45-9DABDCEAD354}" srcOrd="3" destOrd="0" parTransId="{B0AC401E-055B-4431-9D06-818D54A9EEE2}" sibTransId="{C48FB931-CF99-4B65-8CF8-10AD9F006D92}"/>
    <dgm:cxn modelId="{B32730DC-775A-4151-A98B-0AB63732B4E1}" srcId="{271DF12C-2813-4887-BBCB-E4EBF151BCA1}" destId="{35EB044A-9EA6-453E-A65F-2982143FA338}" srcOrd="0" destOrd="0" parTransId="{2C9B19B4-0BE9-4769-A316-F27F62B3248E}" sibTransId="{DBCE5A17-9A55-4D5B-8325-3A819FD38527}"/>
    <dgm:cxn modelId="{86D756F0-3FC8-4B47-8F5F-73CDDAA395E9}" type="presOf" srcId="{4E58772A-BCD3-4790-8F43-931D7B91D3CF}" destId="{872BC52A-3247-432C-8902-0964C54E8ADF}" srcOrd="0" destOrd="0" presId="urn:microsoft.com/office/officeart/2005/8/layout/process1"/>
    <dgm:cxn modelId="{2D6BF400-EDFC-47AA-A5D7-A07DC8181AE6}" type="presParOf" srcId="{AAAD47A1-1B5D-43E0-91EA-1F22C97B3A3D}" destId="{4166AA7E-7A6D-41DA-B330-E016238F5F97}" srcOrd="0" destOrd="0" presId="urn:microsoft.com/office/officeart/2005/8/layout/process1"/>
    <dgm:cxn modelId="{83BE8EBB-9255-4C3D-811B-C55BD4E14F31}" type="presParOf" srcId="{AAAD47A1-1B5D-43E0-91EA-1F22C97B3A3D}" destId="{69231C89-A15D-4A6E-BB05-514753A1C705}" srcOrd="1" destOrd="0" presId="urn:microsoft.com/office/officeart/2005/8/layout/process1"/>
    <dgm:cxn modelId="{F07B2235-21FA-4E87-9BE2-7A9A25827C27}" type="presParOf" srcId="{69231C89-A15D-4A6E-BB05-514753A1C705}" destId="{F06C4434-D0C4-41BD-84D9-51C121F96D7F}" srcOrd="0" destOrd="0" presId="urn:microsoft.com/office/officeart/2005/8/layout/process1"/>
    <dgm:cxn modelId="{7412E350-36D4-4313-926A-D24BECF1DB7D}" type="presParOf" srcId="{AAAD47A1-1B5D-43E0-91EA-1F22C97B3A3D}" destId="{872BC52A-3247-432C-8902-0964C54E8ADF}" srcOrd="2" destOrd="0" presId="urn:microsoft.com/office/officeart/2005/8/layout/process1"/>
    <dgm:cxn modelId="{49713DAF-17A3-4568-BF4D-507DD0171248}" type="presParOf" srcId="{AAAD47A1-1B5D-43E0-91EA-1F22C97B3A3D}" destId="{447D5C84-2590-4753-84D8-5EF4EAE27753}" srcOrd="3" destOrd="0" presId="urn:microsoft.com/office/officeart/2005/8/layout/process1"/>
    <dgm:cxn modelId="{D527B34D-DEEB-429A-828D-D3443CFD4757}" type="presParOf" srcId="{447D5C84-2590-4753-84D8-5EF4EAE27753}" destId="{571EA841-CA9D-4953-A8E4-7F953671DF29}" srcOrd="0" destOrd="0" presId="urn:microsoft.com/office/officeart/2005/8/layout/process1"/>
    <dgm:cxn modelId="{7322A9E6-A9E6-4047-BA3A-AF2D60C53058}" type="presParOf" srcId="{AAAD47A1-1B5D-43E0-91EA-1F22C97B3A3D}" destId="{09B2FDBF-A433-4F5B-B63D-D8A8068F137B}" srcOrd="4" destOrd="0" presId="urn:microsoft.com/office/officeart/2005/8/layout/process1"/>
    <dgm:cxn modelId="{3FC6468F-9380-44D6-8791-31B525804D22}" type="presParOf" srcId="{AAAD47A1-1B5D-43E0-91EA-1F22C97B3A3D}" destId="{93FBE35C-9CC1-4E1F-8738-87CFB1725120}" srcOrd="5" destOrd="0" presId="urn:microsoft.com/office/officeart/2005/8/layout/process1"/>
    <dgm:cxn modelId="{BBCA3493-50D7-460D-B9D6-773D3BCE23D2}" type="presParOf" srcId="{93FBE35C-9CC1-4E1F-8738-87CFB1725120}" destId="{BC6649BC-213C-4E44-9CEB-8795A98B3C8E}" srcOrd="0" destOrd="0" presId="urn:microsoft.com/office/officeart/2005/8/layout/process1"/>
    <dgm:cxn modelId="{9C81A739-D6F0-4BB4-9FDB-2C0C3E12CB7B}" type="presParOf" srcId="{AAAD47A1-1B5D-43E0-91EA-1F22C97B3A3D}" destId="{AEF0A007-12CF-4038-903D-6185BEC4B014}" srcOrd="6" destOrd="0" presId="urn:microsoft.com/office/officeart/2005/8/layout/process1"/>
    <dgm:cxn modelId="{5D4F5A4C-9C5F-4657-8497-2E56F3F8992A}" type="presParOf" srcId="{AAAD47A1-1B5D-43E0-91EA-1F22C97B3A3D}" destId="{2B745B4A-7A44-47AD-97F6-1B19D3975EF6}" srcOrd="7" destOrd="0" presId="urn:microsoft.com/office/officeart/2005/8/layout/process1"/>
    <dgm:cxn modelId="{58EF4A9B-85C2-4D4F-B2EE-B105207F979C}" type="presParOf" srcId="{2B745B4A-7A44-47AD-97F6-1B19D3975EF6}" destId="{9D2CD3CC-E1A4-4727-88C9-41EB58D5A45B}" srcOrd="0" destOrd="0" presId="urn:microsoft.com/office/officeart/2005/8/layout/process1"/>
    <dgm:cxn modelId="{5E22F25F-A80C-4EAD-954F-5BA3FA3AFF4F}" type="presParOf" srcId="{AAAD47A1-1B5D-43E0-91EA-1F22C97B3A3D}" destId="{A99F1BCD-2184-4EC9-A613-E7E5A10317F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ECE5C-62DE-48D9-8A53-FFAE4B931C46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0CE78502-05BA-4B4C-9289-15BBD7B7AEAE}">
      <dgm:prSet phldrT="[Text]" custT="1"/>
      <dgm:spPr/>
      <dgm:t>
        <a:bodyPr/>
        <a:lstStyle/>
        <a:p>
          <a:r>
            <a:rPr lang="fr-CA" sz="2000" b="0" dirty="0"/>
            <a:t>Mesure du rendement &amp; analyse des données</a:t>
          </a:r>
          <a:endParaRPr lang="en-BE" sz="2000" dirty="0"/>
        </a:p>
      </dgm:t>
    </dgm:pt>
    <dgm:pt modelId="{D2BC5626-5026-47E5-8677-869F11EAB100}" type="parTrans" cxnId="{F0C2830E-1296-4C9E-83AF-954F1210E7F9}">
      <dgm:prSet/>
      <dgm:spPr/>
      <dgm:t>
        <a:bodyPr/>
        <a:lstStyle/>
        <a:p>
          <a:endParaRPr lang="en-BE"/>
        </a:p>
      </dgm:t>
    </dgm:pt>
    <dgm:pt modelId="{59A9C88F-46E1-4636-A913-8A4316A01EC9}" type="sibTrans" cxnId="{F0C2830E-1296-4C9E-83AF-954F1210E7F9}">
      <dgm:prSet/>
      <dgm:spPr/>
      <dgm:t>
        <a:bodyPr/>
        <a:lstStyle/>
        <a:p>
          <a:endParaRPr lang="en-BE"/>
        </a:p>
      </dgm:t>
    </dgm:pt>
    <dgm:pt modelId="{C0034A29-3428-4EB4-8BA4-FA9E9683CBEF}">
      <dgm:prSet phldrT="[Text]" custT="1"/>
      <dgm:spPr/>
      <dgm:t>
        <a:bodyPr/>
        <a:lstStyle/>
        <a:p>
          <a:r>
            <a:rPr lang="fr-CA" sz="2000" b="0" dirty="0"/>
            <a:t>Synergies avec les initiatives de changement connexes</a:t>
          </a:r>
          <a:endParaRPr lang="en-BE" sz="2000" b="0" dirty="0"/>
        </a:p>
      </dgm:t>
    </dgm:pt>
    <dgm:pt modelId="{4542FB66-A7C3-4727-8832-F1FC75B02805}" type="parTrans" cxnId="{9C3FB8A1-A72F-459C-B6D7-547B78DB88CF}">
      <dgm:prSet/>
      <dgm:spPr/>
      <dgm:t>
        <a:bodyPr/>
        <a:lstStyle/>
        <a:p>
          <a:endParaRPr lang="en-BE"/>
        </a:p>
      </dgm:t>
    </dgm:pt>
    <dgm:pt modelId="{FCD7E436-CBC6-423F-8E26-18BB47A22C58}" type="sibTrans" cxnId="{9C3FB8A1-A72F-459C-B6D7-547B78DB88CF}">
      <dgm:prSet/>
      <dgm:spPr/>
      <dgm:t>
        <a:bodyPr/>
        <a:lstStyle/>
        <a:p>
          <a:endParaRPr lang="en-BE"/>
        </a:p>
      </dgm:t>
    </dgm:pt>
    <dgm:pt modelId="{49CAF6B7-52AE-4FFD-B64A-BFA045926733}">
      <dgm:prSet custT="1"/>
      <dgm:spPr/>
      <dgm:t>
        <a:bodyPr/>
        <a:lstStyle/>
        <a:p>
          <a:r>
            <a:rPr lang="fr-CA" sz="2000" dirty="0"/>
            <a:t>Action collective</a:t>
          </a:r>
          <a:endParaRPr lang="en-BE" sz="2000" dirty="0"/>
        </a:p>
      </dgm:t>
    </dgm:pt>
    <dgm:pt modelId="{D4F8707C-6388-40A9-83C2-CB23D69074D3}" type="parTrans" cxnId="{1BDB9018-D456-419B-B12C-11E9947005E4}">
      <dgm:prSet/>
      <dgm:spPr/>
      <dgm:t>
        <a:bodyPr/>
        <a:lstStyle/>
        <a:p>
          <a:endParaRPr lang="en-BE"/>
        </a:p>
      </dgm:t>
    </dgm:pt>
    <dgm:pt modelId="{55AAE070-6445-4362-91BA-0A4A3253E149}" type="sibTrans" cxnId="{1BDB9018-D456-419B-B12C-11E9947005E4}">
      <dgm:prSet/>
      <dgm:spPr/>
      <dgm:t>
        <a:bodyPr/>
        <a:lstStyle/>
        <a:p>
          <a:endParaRPr lang="en-BE"/>
        </a:p>
      </dgm:t>
    </dgm:pt>
    <dgm:pt modelId="{BB28DCC1-97E9-49F9-A079-E0A9684C31E9}" type="pres">
      <dgm:prSet presAssocID="{787ECE5C-62DE-48D9-8A53-FFAE4B931C46}" presName="Name0" presStyleCnt="0">
        <dgm:presLayoutVars>
          <dgm:dir/>
          <dgm:resizeHandles val="exact"/>
        </dgm:presLayoutVars>
      </dgm:prSet>
      <dgm:spPr/>
    </dgm:pt>
    <dgm:pt modelId="{97ED38B9-0984-4E5F-B265-F5FF36881814}" type="pres">
      <dgm:prSet presAssocID="{0CE78502-05BA-4B4C-9289-15BBD7B7AEAE}" presName="composite" presStyleCnt="0"/>
      <dgm:spPr/>
    </dgm:pt>
    <dgm:pt modelId="{EE50FCF8-C565-4255-9618-B22F3441CB11}" type="pres">
      <dgm:prSet presAssocID="{0CE78502-05BA-4B4C-9289-15BBD7B7AEAE}" presName="bgChev" presStyleLbl="node1" presStyleIdx="0" presStyleCnt="3"/>
      <dgm:spPr/>
    </dgm:pt>
    <dgm:pt modelId="{39004DA2-2DE1-4F98-B1B3-70271146E092}" type="pres">
      <dgm:prSet presAssocID="{0CE78502-05BA-4B4C-9289-15BBD7B7AEAE}" presName="txNode" presStyleLbl="fgAcc1" presStyleIdx="0" presStyleCnt="3" custScaleY="213555">
        <dgm:presLayoutVars>
          <dgm:bulletEnabled val="1"/>
        </dgm:presLayoutVars>
      </dgm:prSet>
      <dgm:spPr/>
    </dgm:pt>
    <dgm:pt modelId="{EC0384BB-7FF2-4290-A759-6A1986D34FA0}" type="pres">
      <dgm:prSet presAssocID="{59A9C88F-46E1-4636-A913-8A4316A01EC9}" presName="compositeSpace" presStyleCnt="0"/>
      <dgm:spPr/>
    </dgm:pt>
    <dgm:pt modelId="{8471939B-D230-45D8-86B1-1D51BDB9D0D7}" type="pres">
      <dgm:prSet presAssocID="{49CAF6B7-52AE-4FFD-B64A-BFA045926733}" presName="composite" presStyleCnt="0"/>
      <dgm:spPr/>
    </dgm:pt>
    <dgm:pt modelId="{335B2613-AAF4-4990-A1FF-3DACB215D1F1}" type="pres">
      <dgm:prSet presAssocID="{49CAF6B7-52AE-4FFD-B64A-BFA045926733}" presName="bgChev" presStyleLbl="node1" presStyleIdx="1" presStyleCnt="3"/>
      <dgm:spPr/>
    </dgm:pt>
    <dgm:pt modelId="{04E20425-4B40-499F-B188-F35396D82DA7}" type="pres">
      <dgm:prSet presAssocID="{49CAF6B7-52AE-4FFD-B64A-BFA045926733}" presName="txNode" presStyleLbl="fgAcc1" presStyleIdx="1" presStyleCnt="3" custScaleY="207489">
        <dgm:presLayoutVars>
          <dgm:bulletEnabled val="1"/>
        </dgm:presLayoutVars>
      </dgm:prSet>
      <dgm:spPr/>
    </dgm:pt>
    <dgm:pt modelId="{2B3559E5-5636-4F50-BAF0-7CD7E9A5018D}" type="pres">
      <dgm:prSet presAssocID="{55AAE070-6445-4362-91BA-0A4A3253E149}" presName="compositeSpace" presStyleCnt="0"/>
      <dgm:spPr/>
    </dgm:pt>
    <dgm:pt modelId="{386B0608-C7FA-4C27-8E56-4C6DFF2B79F9}" type="pres">
      <dgm:prSet presAssocID="{C0034A29-3428-4EB4-8BA4-FA9E9683CBEF}" presName="composite" presStyleCnt="0"/>
      <dgm:spPr/>
    </dgm:pt>
    <dgm:pt modelId="{70384787-9EC2-459D-924D-3068EF10F8AF}" type="pres">
      <dgm:prSet presAssocID="{C0034A29-3428-4EB4-8BA4-FA9E9683CBEF}" presName="bgChev" presStyleLbl="node1" presStyleIdx="2" presStyleCnt="3"/>
      <dgm:spPr/>
    </dgm:pt>
    <dgm:pt modelId="{5BECDDB4-FFE4-4C7B-89E9-2BF9D7CDFC9B}" type="pres">
      <dgm:prSet presAssocID="{C0034A29-3428-4EB4-8BA4-FA9E9683CBEF}" presName="txNode" presStyleLbl="fgAcc1" presStyleIdx="2" presStyleCnt="3" custScaleY="212522">
        <dgm:presLayoutVars>
          <dgm:bulletEnabled val="1"/>
        </dgm:presLayoutVars>
      </dgm:prSet>
      <dgm:spPr/>
    </dgm:pt>
  </dgm:ptLst>
  <dgm:cxnLst>
    <dgm:cxn modelId="{F0C2830E-1296-4C9E-83AF-954F1210E7F9}" srcId="{787ECE5C-62DE-48D9-8A53-FFAE4B931C46}" destId="{0CE78502-05BA-4B4C-9289-15BBD7B7AEAE}" srcOrd="0" destOrd="0" parTransId="{D2BC5626-5026-47E5-8677-869F11EAB100}" sibTransId="{59A9C88F-46E1-4636-A913-8A4316A01EC9}"/>
    <dgm:cxn modelId="{675B5A0F-61A3-499F-90A7-F4E817A94DB1}" type="presOf" srcId="{0CE78502-05BA-4B4C-9289-15BBD7B7AEAE}" destId="{39004DA2-2DE1-4F98-B1B3-70271146E092}" srcOrd="0" destOrd="0" presId="urn:microsoft.com/office/officeart/2005/8/layout/chevronAccent+Icon"/>
    <dgm:cxn modelId="{1BDB9018-D456-419B-B12C-11E9947005E4}" srcId="{787ECE5C-62DE-48D9-8A53-FFAE4B931C46}" destId="{49CAF6B7-52AE-4FFD-B64A-BFA045926733}" srcOrd="1" destOrd="0" parTransId="{D4F8707C-6388-40A9-83C2-CB23D69074D3}" sibTransId="{55AAE070-6445-4362-91BA-0A4A3253E149}"/>
    <dgm:cxn modelId="{087B7C5D-14E3-4F59-A73B-71BB90037F78}" type="presOf" srcId="{C0034A29-3428-4EB4-8BA4-FA9E9683CBEF}" destId="{5BECDDB4-FFE4-4C7B-89E9-2BF9D7CDFC9B}" srcOrd="0" destOrd="0" presId="urn:microsoft.com/office/officeart/2005/8/layout/chevronAccent+Icon"/>
    <dgm:cxn modelId="{3AFB0D9E-7633-4BA7-AA4A-9CBB413B8233}" type="presOf" srcId="{787ECE5C-62DE-48D9-8A53-FFAE4B931C46}" destId="{BB28DCC1-97E9-49F9-A079-E0A9684C31E9}" srcOrd="0" destOrd="0" presId="urn:microsoft.com/office/officeart/2005/8/layout/chevronAccent+Icon"/>
    <dgm:cxn modelId="{9C3FB8A1-A72F-459C-B6D7-547B78DB88CF}" srcId="{787ECE5C-62DE-48D9-8A53-FFAE4B931C46}" destId="{C0034A29-3428-4EB4-8BA4-FA9E9683CBEF}" srcOrd="2" destOrd="0" parTransId="{4542FB66-A7C3-4727-8832-F1FC75B02805}" sibTransId="{FCD7E436-CBC6-423F-8E26-18BB47A22C58}"/>
    <dgm:cxn modelId="{2A9C80EF-7D35-46D1-B123-98494F695DAA}" type="presOf" srcId="{49CAF6B7-52AE-4FFD-B64A-BFA045926733}" destId="{04E20425-4B40-499F-B188-F35396D82DA7}" srcOrd="0" destOrd="0" presId="urn:microsoft.com/office/officeart/2005/8/layout/chevronAccent+Icon"/>
    <dgm:cxn modelId="{4BA0A9DD-B06F-46C8-A6A0-79A0842CC29C}" type="presParOf" srcId="{BB28DCC1-97E9-49F9-A079-E0A9684C31E9}" destId="{97ED38B9-0984-4E5F-B265-F5FF36881814}" srcOrd="0" destOrd="0" presId="urn:microsoft.com/office/officeart/2005/8/layout/chevronAccent+Icon"/>
    <dgm:cxn modelId="{2FE8EA79-C711-4241-B176-5BE6C3977144}" type="presParOf" srcId="{97ED38B9-0984-4E5F-B265-F5FF36881814}" destId="{EE50FCF8-C565-4255-9618-B22F3441CB11}" srcOrd="0" destOrd="0" presId="urn:microsoft.com/office/officeart/2005/8/layout/chevronAccent+Icon"/>
    <dgm:cxn modelId="{2183CC7F-2BB2-4FA1-8F29-D8B4B4FAFA05}" type="presParOf" srcId="{97ED38B9-0984-4E5F-B265-F5FF36881814}" destId="{39004DA2-2DE1-4F98-B1B3-70271146E092}" srcOrd="1" destOrd="0" presId="urn:microsoft.com/office/officeart/2005/8/layout/chevronAccent+Icon"/>
    <dgm:cxn modelId="{8399355A-4A44-4D2D-9DA5-0253F1A3E300}" type="presParOf" srcId="{BB28DCC1-97E9-49F9-A079-E0A9684C31E9}" destId="{EC0384BB-7FF2-4290-A759-6A1986D34FA0}" srcOrd="1" destOrd="0" presId="urn:microsoft.com/office/officeart/2005/8/layout/chevronAccent+Icon"/>
    <dgm:cxn modelId="{CFEC8FA6-88B1-4F08-B2DC-40BFAD42869C}" type="presParOf" srcId="{BB28DCC1-97E9-49F9-A079-E0A9684C31E9}" destId="{8471939B-D230-45D8-86B1-1D51BDB9D0D7}" srcOrd="2" destOrd="0" presId="urn:microsoft.com/office/officeart/2005/8/layout/chevronAccent+Icon"/>
    <dgm:cxn modelId="{77EA1C93-DDC6-4B8D-966E-D7A6C7CFFE52}" type="presParOf" srcId="{8471939B-D230-45D8-86B1-1D51BDB9D0D7}" destId="{335B2613-AAF4-4990-A1FF-3DACB215D1F1}" srcOrd="0" destOrd="0" presId="urn:microsoft.com/office/officeart/2005/8/layout/chevronAccent+Icon"/>
    <dgm:cxn modelId="{2174CA15-071F-4EFD-9BEB-F07054D29207}" type="presParOf" srcId="{8471939B-D230-45D8-86B1-1D51BDB9D0D7}" destId="{04E20425-4B40-499F-B188-F35396D82DA7}" srcOrd="1" destOrd="0" presId="urn:microsoft.com/office/officeart/2005/8/layout/chevronAccent+Icon"/>
    <dgm:cxn modelId="{DAABB206-D572-45AD-9C0C-0A78CBB58D4C}" type="presParOf" srcId="{BB28DCC1-97E9-49F9-A079-E0A9684C31E9}" destId="{2B3559E5-5636-4F50-BAF0-7CD7E9A5018D}" srcOrd="3" destOrd="0" presId="urn:microsoft.com/office/officeart/2005/8/layout/chevronAccent+Icon"/>
    <dgm:cxn modelId="{24F19DCF-D26B-4116-AD1B-F6671A06C87B}" type="presParOf" srcId="{BB28DCC1-97E9-49F9-A079-E0A9684C31E9}" destId="{386B0608-C7FA-4C27-8E56-4C6DFF2B79F9}" srcOrd="4" destOrd="0" presId="urn:microsoft.com/office/officeart/2005/8/layout/chevronAccent+Icon"/>
    <dgm:cxn modelId="{DB146F0E-F56F-4C48-93F4-3E9912F5B1A1}" type="presParOf" srcId="{386B0608-C7FA-4C27-8E56-4C6DFF2B79F9}" destId="{70384787-9EC2-459D-924D-3068EF10F8AF}" srcOrd="0" destOrd="0" presId="urn:microsoft.com/office/officeart/2005/8/layout/chevronAccent+Icon"/>
    <dgm:cxn modelId="{1F71F8DE-32E0-4E1E-92EC-56702D80CA06}" type="presParOf" srcId="{386B0608-C7FA-4C27-8E56-4C6DFF2B79F9}" destId="{5BECDDB4-FFE4-4C7B-89E9-2BF9D7CDFC9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6AA7E-7A6D-41DA-B330-E016238F5F97}">
      <dsp:nvSpPr>
        <dsp:cNvPr id="0" name=""/>
        <dsp:cNvSpPr/>
      </dsp:nvSpPr>
      <dsp:spPr>
        <a:xfrm>
          <a:off x="3784" y="183087"/>
          <a:ext cx="1173190" cy="73691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900" kern="1200" dirty="0"/>
            <a:t>Étape 1 </a:t>
          </a:r>
          <a:br>
            <a:rPr lang="en-GB" sz="900" kern="1200" dirty="0"/>
          </a:br>
          <a:r>
            <a:rPr lang="fr" sz="900" b="1" kern="1200" dirty="0"/>
            <a:t>Développer les directives méthodologiques basées sur la DAR</a:t>
          </a:r>
          <a:endParaRPr lang="en-US" sz="900" b="1" kern="1200" dirty="0"/>
        </a:p>
      </dsp:txBody>
      <dsp:txXfrm>
        <a:off x="39757" y="219060"/>
        <a:ext cx="1101244" cy="664964"/>
      </dsp:txXfrm>
    </dsp:sp>
    <dsp:sp modelId="{69231C89-A15D-4A6E-BB05-514753A1C705}">
      <dsp:nvSpPr>
        <dsp:cNvPr id="0" name=""/>
        <dsp:cNvSpPr/>
      </dsp:nvSpPr>
      <dsp:spPr>
        <a:xfrm>
          <a:off x="1294294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2"/>
            </a:solidFill>
          </a:endParaRPr>
        </a:p>
      </dsp:txBody>
      <dsp:txXfrm>
        <a:off x="1294294" y="464257"/>
        <a:ext cx="174101" cy="174571"/>
      </dsp:txXfrm>
    </dsp:sp>
    <dsp:sp modelId="{872BC52A-3247-432C-8902-0964C54E8ADF}">
      <dsp:nvSpPr>
        <dsp:cNvPr id="0" name=""/>
        <dsp:cNvSpPr/>
      </dsp:nvSpPr>
      <dsp:spPr>
        <a:xfrm>
          <a:off x="1646251" y="183087"/>
          <a:ext cx="1173190" cy="73691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900" kern="1200" dirty="0"/>
            <a:t>Étape 2 </a:t>
          </a:r>
          <a:br>
            <a:rPr lang="en-GB" sz="900" kern="1200" dirty="0"/>
          </a:br>
          <a:r>
            <a:rPr lang="fr" sz="900" b="1" kern="1200" dirty="0"/>
            <a:t>Mener l'enquête dans les pays partenaires</a:t>
          </a:r>
          <a:endParaRPr lang="en-US" sz="900" b="1" kern="1200" dirty="0"/>
        </a:p>
      </dsp:txBody>
      <dsp:txXfrm>
        <a:off x="1682224" y="219060"/>
        <a:ext cx="1101244" cy="664964"/>
      </dsp:txXfrm>
    </dsp:sp>
    <dsp:sp modelId="{447D5C84-2590-4753-84D8-5EF4EAE27753}">
      <dsp:nvSpPr>
        <dsp:cNvPr id="0" name=""/>
        <dsp:cNvSpPr/>
      </dsp:nvSpPr>
      <dsp:spPr>
        <a:xfrm>
          <a:off x="2936761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2"/>
            </a:solidFill>
          </a:endParaRPr>
        </a:p>
      </dsp:txBody>
      <dsp:txXfrm>
        <a:off x="2936761" y="464257"/>
        <a:ext cx="174101" cy="174571"/>
      </dsp:txXfrm>
    </dsp:sp>
    <dsp:sp modelId="{09B2FDBF-A433-4F5B-B63D-D8A8068F137B}">
      <dsp:nvSpPr>
        <dsp:cNvPr id="0" name=""/>
        <dsp:cNvSpPr/>
      </dsp:nvSpPr>
      <dsp:spPr>
        <a:xfrm>
          <a:off x="3288718" y="183087"/>
          <a:ext cx="1173190" cy="73691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900" kern="1200" dirty="0"/>
            <a:t>Étape 3 </a:t>
          </a:r>
          <a:br>
            <a:rPr lang="en-GB" sz="900" kern="1200" dirty="0"/>
          </a:br>
          <a:r>
            <a:rPr lang="fr" sz="900" b="1" kern="1200" dirty="0"/>
            <a:t>Analysez les données</a:t>
          </a:r>
          <a:endParaRPr lang="en-US" sz="900" b="1" kern="1200" dirty="0"/>
        </a:p>
      </dsp:txBody>
      <dsp:txXfrm>
        <a:off x="3324691" y="219060"/>
        <a:ext cx="1101244" cy="664964"/>
      </dsp:txXfrm>
    </dsp:sp>
    <dsp:sp modelId="{93FBE35C-9CC1-4E1F-8738-87CFB1725120}">
      <dsp:nvSpPr>
        <dsp:cNvPr id="0" name=""/>
        <dsp:cNvSpPr/>
      </dsp:nvSpPr>
      <dsp:spPr>
        <a:xfrm>
          <a:off x="4579228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2"/>
            </a:solidFill>
          </a:endParaRPr>
        </a:p>
      </dsp:txBody>
      <dsp:txXfrm>
        <a:off x="4579228" y="464257"/>
        <a:ext cx="174101" cy="174571"/>
      </dsp:txXfrm>
    </dsp:sp>
    <dsp:sp modelId="{AEF0A007-12CF-4038-903D-6185BEC4B014}">
      <dsp:nvSpPr>
        <dsp:cNvPr id="0" name=""/>
        <dsp:cNvSpPr/>
      </dsp:nvSpPr>
      <dsp:spPr>
        <a:xfrm>
          <a:off x="4931185" y="183087"/>
          <a:ext cx="1173190" cy="73691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900" kern="1200" dirty="0"/>
            <a:t>Étape 4 </a:t>
          </a:r>
          <a:r>
            <a:rPr lang="fr" sz="900" b="1" kern="1200" dirty="0"/>
            <a:t>Consolider les plans d'action</a:t>
          </a:r>
          <a:endParaRPr lang="en-US" sz="900" b="1" kern="1200" dirty="0"/>
        </a:p>
      </dsp:txBody>
      <dsp:txXfrm>
        <a:off x="4967158" y="219060"/>
        <a:ext cx="1101244" cy="664964"/>
      </dsp:txXfrm>
    </dsp:sp>
    <dsp:sp modelId="{2B745B4A-7A44-47AD-97F6-1B19D3975EF6}">
      <dsp:nvSpPr>
        <dsp:cNvPr id="0" name=""/>
        <dsp:cNvSpPr/>
      </dsp:nvSpPr>
      <dsp:spPr>
        <a:xfrm>
          <a:off x="6221695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2"/>
            </a:solidFill>
          </a:endParaRPr>
        </a:p>
      </dsp:txBody>
      <dsp:txXfrm>
        <a:off x="6221695" y="464257"/>
        <a:ext cx="174101" cy="174571"/>
      </dsp:txXfrm>
    </dsp:sp>
    <dsp:sp modelId="{A99F1BCD-2184-4EC9-A613-E7E5A10317F3}">
      <dsp:nvSpPr>
        <dsp:cNvPr id="0" name=""/>
        <dsp:cNvSpPr/>
      </dsp:nvSpPr>
      <dsp:spPr>
        <a:xfrm>
          <a:off x="6573652" y="183087"/>
          <a:ext cx="1173190" cy="73691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900" kern="1200" dirty="0"/>
            <a:t>Étape 5 </a:t>
          </a:r>
          <a:br>
            <a:rPr lang="en-GB" sz="900" kern="1200" dirty="0"/>
          </a:br>
          <a:r>
            <a:rPr lang="fr" sz="900" b="1" kern="1200" dirty="0"/>
            <a:t>Répéter l'enquête</a:t>
          </a:r>
          <a:endParaRPr lang="en-US" sz="900" b="1" kern="1200" dirty="0"/>
        </a:p>
      </dsp:txBody>
      <dsp:txXfrm>
        <a:off x="6609625" y="219060"/>
        <a:ext cx="1101244" cy="664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FCF8-C565-4255-9618-B22F3441CB11}">
      <dsp:nvSpPr>
        <dsp:cNvPr id="0" name=""/>
        <dsp:cNvSpPr/>
      </dsp:nvSpPr>
      <dsp:spPr>
        <a:xfrm>
          <a:off x="930" y="1355110"/>
          <a:ext cx="2338134" cy="90251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04DA2-2DE1-4F98-B1B3-70271146E092}">
      <dsp:nvSpPr>
        <dsp:cNvPr id="0" name=""/>
        <dsp:cNvSpPr/>
      </dsp:nvSpPr>
      <dsp:spPr>
        <a:xfrm>
          <a:off x="624433" y="1068311"/>
          <a:ext cx="1974424" cy="1927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 dirty="0"/>
            <a:t>Mesure du rendement &amp; analyse des données</a:t>
          </a:r>
          <a:endParaRPr lang="en-BE" sz="2000" kern="1200" dirty="0"/>
        </a:p>
      </dsp:txBody>
      <dsp:txXfrm>
        <a:off x="680884" y="1124762"/>
        <a:ext cx="1861522" cy="1814474"/>
      </dsp:txXfrm>
    </dsp:sp>
    <dsp:sp modelId="{335B2613-AAF4-4990-A1FF-3DACB215D1F1}">
      <dsp:nvSpPr>
        <dsp:cNvPr id="0" name=""/>
        <dsp:cNvSpPr/>
      </dsp:nvSpPr>
      <dsp:spPr>
        <a:xfrm>
          <a:off x="2671599" y="1355110"/>
          <a:ext cx="2338134" cy="90251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20425-4B40-499F-B188-F35396D82DA7}">
      <dsp:nvSpPr>
        <dsp:cNvPr id="0" name=""/>
        <dsp:cNvSpPr/>
      </dsp:nvSpPr>
      <dsp:spPr>
        <a:xfrm>
          <a:off x="3295101" y="1095685"/>
          <a:ext cx="1974424" cy="1872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Action collective</a:t>
          </a:r>
          <a:endParaRPr lang="en-BE" sz="2000" kern="1200" dirty="0"/>
        </a:p>
      </dsp:txBody>
      <dsp:txXfrm>
        <a:off x="3349948" y="1150532"/>
        <a:ext cx="1864730" cy="1762935"/>
      </dsp:txXfrm>
    </dsp:sp>
    <dsp:sp modelId="{70384787-9EC2-459D-924D-3068EF10F8AF}">
      <dsp:nvSpPr>
        <dsp:cNvPr id="0" name=""/>
        <dsp:cNvSpPr/>
      </dsp:nvSpPr>
      <dsp:spPr>
        <a:xfrm>
          <a:off x="5342268" y="1355110"/>
          <a:ext cx="2338134" cy="90251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CDDB4-FFE4-4C7B-89E9-2BF9D7CDFC9B}">
      <dsp:nvSpPr>
        <dsp:cNvPr id="0" name=""/>
        <dsp:cNvSpPr/>
      </dsp:nvSpPr>
      <dsp:spPr>
        <a:xfrm>
          <a:off x="5965770" y="1072973"/>
          <a:ext cx="1974424" cy="1918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 dirty="0"/>
            <a:t>Synergies avec les initiatives de changement connexes</a:t>
          </a:r>
          <a:endParaRPr lang="en-BE" sz="2000" b="0" kern="1200" dirty="0"/>
        </a:p>
      </dsp:txBody>
      <dsp:txXfrm>
        <a:off x="6021948" y="1129151"/>
        <a:ext cx="1862068" cy="180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322E-0DFB-9840-B26D-9197CE2FBE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9D4B-EDD2-E749-8217-097CBAD2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"On estime que la perte de revenus causée par la corruption liée aux douanes coûte aux membres de l'OMD au moins 2 milliards de dollars US en recettes douanières chaque année."*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2.pn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itle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40BC389-230E-E74E-A1CC-4CA04A95DC5F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02BD401-3306-A44F-BF40-440D60C3B876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981518-CF65-4D4D-8FFD-64D8D4FE1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ound Single Corner of Rectangle 19">
            <a:extLst>
              <a:ext uri="{FF2B5EF4-FFF2-40B4-BE49-F238E27FC236}">
                <a16:creationId xmlns:a16="http://schemas.microsoft.com/office/drawing/2014/main" id="{1A17D94C-B91E-2044-90C5-C1991D278D7C}"/>
              </a:ext>
            </a:extLst>
          </p:cNvPr>
          <p:cNvSpPr/>
          <p:nvPr userDrawn="1"/>
        </p:nvSpPr>
        <p:spPr>
          <a:xfrm flipV="1">
            <a:off x="-7622" y="4082546"/>
            <a:ext cx="9167525" cy="2775454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11319 w 9158990"/>
              <a:gd name="connsiteY4" fmla="*/ 1160891 h 3919750"/>
              <a:gd name="connsiteX5" fmla="*/ 0 w 9158990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5904 w 9158990"/>
              <a:gd name="connsiteY4" fmla="*/ 1113184 h 3919750"/>
              <a:gd name="connsiteX5" fmla="*/ 0 w 9158990"/>
              <a:gd name="connsiteY5" fmla="*/ 2886321 h 3919750"/>
              <a:gd name="connsiteX0" fmla="*/ 720 w 9159710"/>
              <a:gd name="connsiteY0" fmla="*/ 2886321 h 3919750"/>
              <a:gd name="connsiteX1" fmla="*/ 8111291 w 9159710"/>
              <a:gd name="connsiteY1" fmla="*/ 2886321 h 3919750"/>
              <a:gd name="connsiteX2" fmla="*/ 9144720 w 9159710"/>
              <a:gd name="connsiteY2" fmla="*/ 3919750 h 3919750"/>
              <a:gd name="connsiteX3" fmla="*/ 9159710 w 9159710"/>
              <a:gd name="connsiteY3" fmla="*/ 0 h 3919750"/>
              <a:gd name="connsiteX4" fmla="*/ 721 w 9159710"/>
              <a:gd name="connsiteY4" fmla="*/ 1105233 h 3919750"/>
              <a:gd name="connsiteX5" fmla="*/ 720 w 9159710"/>
              <a:gd name="connsiteY5" fmla="*/ 2886321 h 3919750"/>
              <a:gd name="connsiteX0" fmla="*/ 720 w 9144748"/>
              <a:gd name="connsiteY0" fmla="*/ 1860603 h 2894032"/>
              <a:gd name="connsiteX1" fmla="*/ 8111291 w 9144748"/>
              <a:gd name="connsiteY1" fmla="*/ 1860603 h 2894032"/>
              <a:gd name="connsiteX2" fmla="*/ 9144720 w 9144748"/>
              <a:gd name="connsiteY2" fmla="*/ 2894032 h 2894032"/>
              <a:gd name="connsiteX3" fmla="*/ 8984781 w 9144748"/>
              <a:gd name="connsiteY3" fmla="*/ 0 h 2894032"/>
              <a:gd name="connsiteX4" fmla="*/ 721 w 9144748"/>
              <a:gd name="connsiteY4" fmla="*/ 79515 h 2894032"/>
              <a:gd name="connsiteX5" fmla="*/ 720 w 9144748"/>
              <a:gd name="connsiteY5" fmla="*/ 1860603 h 2894032"/>
              <a:gd name="connsiteX0" fmla="*/ 720 w 9159710"/>
              <a:gd name="connsiteY0" fmla="*/ 1781088 h 2814517"/>
              <a:gd name="connsiteX1" fmla="*/ 8111291 w 9159710"/>
              <a:gd name="connsiteY1" fmla="*/ 1781088 h 2814517"/>
              <a:gd name="connsiteX2" fmla="*/ 9144720 w 9159710"/>
              <a:gd name="connsiteY2" fmla="*/ 2814517 h 2814517"/>
              <a:gd name="connsiteX3" fmla="*/ 9159710 w 9159710"/>
              <a:gd name="connsiteY3" fmla="*/ 39755 h 2814517"/>
              <a:gd name="connsiteX4" fmla="*/ 721 w 9159710"/>
              <a:gd name="connsiteY4" fmla="*/ 0 h 2814517"/>
              <a:gd name="connsiteX5" fmla="*/ 720 w 9159710"/>
              <a:gd name="connsiteY5" fmla="*/ 1781088 h 2814517"/>
              <a:gd name="connsiteX0" fmla="*/ 720 w 9159710"/>
              <a:gd name="connsiteY0" fmla="*/ 1789040 h 2822469"/>
              <a:gd name="connsiteX1" fmla="*/ 8111291 w 9159710"/>
              <a:gd name="connsiteY1" fmla="*/ 1789040 h 2822469"/>
              <a:gd name="connsiteX2" fmla="*/ 9144720 w 9159710"/>
              <a:gd name="connsiteY2" fmla="*/ 2822469 h 2822469"/>
              <a:gd name="connsiteX3" fmla="*/ 9159710 w 9159710"/>
              <a:gd name="connsiteY3" fmla="*/ 0 h 2822469"/>
              <a:gd name="connsiteX4" fmla="*/ 721 w 9159710"/>
              <a:gd name="connsiteY4" fmla="*/ 7952 h 2822469"/>
              <a:gd name="connsiteX5" fmla="*/ 720 w 9159710"/>
              <a:gd name="connsiteY5" fmla="*/ 1789040 h 2822469"/>
              <a:gd name="connsiteX0" fmla="*/ 720 w 9183564"/>
              <a:gd name="connsiteY0" fmla="*/ 1812894 h 2846323"/>
              <a:gd name="connsiteX1" fmla="*/ 8111291 w 9183564"/>
              <a:gd name="connsiteY1" fmla="*/ 1812894 h 2846323"/>
              <a:gd name="connsiteX2" fmla="*/ 9144720 w 9183564"/>
              <a:gd name="connsiteY2" fmla="*/ 2846323 h 2846323"/>
              <a:gd name="connsiteX3" fmla="*/ 9183564 w 9183564"/>
              <a:gd name="connsiteY3" fmla="*/ 0 h 2846323"/>
              <a:gd name="connsiteX4" fmla="*/ 721 w 9183564"/>
              <a:gd name="connsiteY4" fmla="*/ 31806 h 2846323"/>
              <a:gd name="connsiteX5" fmla="*/ 720 w 9183564"/>
              <a:gd name="connsiteY5" fmla="*/ 1812894 h 2846323"/>
              <a:gd name="connsiteX0" fmla="*/ 720 w 9159710"/>
              <a:gd name="connsiteY0" fmla="*/ 1828796 h 2862225"/>
              <a:gd name="connsiteX1" fmla="*/ 8111291 w 9159710"/>
              <a:gd name="connsiteY1" fmla="*/ 1828796 h 2862225"/>
              <a:gd name="connsiteX2" fmla="*/ 9144720 w 9159710"/>
              <a:gd name="connsiteY2" fmla="*/ 2862225 h 2862225"/>
              <a:gd name="connsiteX3" fmla="*/ 9159710 w 9159710"/>
              <a:gd name="connsiteY3" fmla="*/ 0 h 2862225"/>
              <a:gd name="connsiteX4" fmla="*/ 721 w 9159710"/>
              <a:gd name="connsiteY4" fmla="*/ 47708 h 2862225"/>
              <a:gd name="connsiteX5" fmla="*/ 720 w 9159710"/>
              <a:gd name="connsiteY5" fmla="*/ 1828796 h 2862225"/>
              <a:gd name="connsiteX0" fmla="*/ 720 w 9145349"/>
              <a:gd name="connsiteY0" fmla="*/ 1844698 h 2878127"/>
              <a:gd name="connsiteX1" fmla="*/ 8111291 w 9145349"/>
              <a:gd name="connsiteY1" fmla="*/ 1844698 h 2878127"/>
              <a:gd name="connsiteX2" fmla="*/ 9144720 w 9145349"/>
              <a:gd name="connsiteY2" fmla="*/ 2878127 h 2878127"/>
              <a:gd name="connsiteX3" fmla="*/ 9143807 w 9145349"/>
              <a:gd name="connsiteY3" fmla="*/ 0 h 2878127"/>
              <a:gd name="connsiteX4" fmla="*/ 721 w 9145349"/>
              <a:gd name="connsiteY4" fmla="*/ 63610 h 2878127"/>
              <a:gd name="connsiteX5" fmla="*/ 720 w 9145349"/>
              <a:gd name="connsiteY5" fmla="*/ 1844698 h 2878127"/>
              <a:gd name="connsiteX0" fmla="*/ 720 w 9159709"/>
              <a:gd name="connsiteY0" fmla="*/ 1820844 h 2854273"/>
              <a:gd name="connsiteX1" fmla="*/ 8111291 w 9159709"/>
              <a:gd name="connsiteY1" fmla="*/ 1820844 h 2854273"/>
              <a:gd name="connsiteX2" fmla="*/ 9144720 w 9159709"/>
              <a:gd name="connsiteY2" fmla="*/ 2854273 h 2854273"/>
              <a:gd name="connsiteX3" fmla="*/ 9159709 w 9159709"/>
              <a:gd name="connsiteY3" fmla="*/ 0 h 2854273"/>
              <a:gd name="connsiteX4" fmla="*/ 721 w 9159709"/>
              <a:gd name="connsiteY4" fmla="*/ 39756 h 2854273"/>
              <a:gd name="connsiteX5" fmla="*/ 720 w 9159709"/>
              <a:gd name="connsiteY5" fmla="*/ 1820844 h 2854273"/>
              <a:gd name="connsiteX0" fmla="*/ 720 w 9167660"/>
              <a:gd name="connsiteY0" fmla="*/ 1796990 h 2830419"/>
              <a:gd name="connsiteX1" fmla="*/ 8111291 w 9167660"/>
              <a:gd name="connsiteY1" fmla="*/ 1796990 h 2830419"/>
              <a:gd name="connsiteX2" fmla="*/ 9144720 w 9167660"/>
              <a:gd name="connsiteY2" fmla="*/ 2830419 h 2830419"/>
              <a:gd name="connsiteX3" fmla="*/ 9167660 w 9167660"/>
              <a:gd name="connsiteY3" fmla="*/ 0 h 2830419"/>
              <a:gd name="connsiteX4" fmla="*/ 721 w 9167660"/>
              <a:gd name="connsiteY4" fmla="*/ 15902 h 2830419"/>
              <a:gd name="connsiteX5" fmla="*/ 720 w 9167660"/>
              <a:gd name="connsiteY5" fmla="*/ 1796990 h 2830419"/>
              <a:gd name="connsiteX0" fmla="*/ 720 w 9159708"/>
              <a:gd name="connsiteY0" fmla="*/ 1781088 h 2814517"/>
              <a:gd name="connsiteX1" fmla="*/ 8111291 w 9159708"/>
              <a:gd name="connsiteY1" fmla="*/ 1781088 h 2814517"/>
              <a:gd name="connsiteX2" fmla="*/ 9144720 w 9159708"/>
              <a:gd name="connsiteY2" fmla="*/ 2814517 h 2814517"/>
              <a:gd name="connsiteX3" fmla="*/ 9159708 w 9159708"/>
              <a:gd name="connsiteY3" fmla="*/ 0 h 2814517"/>
              <a:gd name="connsiteX4" fmla="*/ 721 w 9159708"/>
              <a:gd name="connsiteY4" fmla="*/ 0 h 2814517"/>
              <a:gd name="connsiteX5" fmla="*/ 720 w 9159708"/>
              <a:gd name="connsiteY5" fmla="*/ 1781088 h 2814517"/>
              <a:gd name="connsiteX0" fmla="*/ 720 w 9151756"/>
              <a:gd name="connsiteY0" fmla="*/ 1804942 h 2838371"/>
              <a:gd name="connsiteX1" fmla="*/ 8111291 w 9151756"/>
              <a:gd name="connsiteY1" fmla="*/ 1804942 h 2838371"/>
              <a:gd name="connsiteX2" fmla="*/ 9144720 w 9151756"/>
              <a:gd name="connsiteY2" fmla="*/ 2838371 h 2838371"/>
              <a:gd name="connsiteX3" fmla="*/ 9151756 w 9151756"/>
              <a:gd name="connsiteY3" fmla="*/ 0 h 2838371"/>
              <a:gd name="connsiteX4" fmla="*/ 721 w 9151756"/>
              <a:gd name="connsiteY4" fmla="*/ 23854 h 2838371"/>
              <a:gd name="connsiteX5" fmla="*/ 720 w 9151756"/>
              <a:gd name="connsiteY5" fmla="*/ 1804942 h 2838371"/>
              <a:gd name="connsiteX0" fmla="*/ 8294 w 9159330"/>
              <a:gd name="connsiteY0" fmla="*/ 1821990 h 2855419"/>
              <a:gd name="connsiteX1" fmla="*/ 8118865 w 9159330"/>
              <a:gd name="connsiteY1" fmla="*/ 1821990 h 2855419"/>
              <a:gd name="connsiteX2" fmla="*/ 9152294 w 9159330"/>
              <a:gd name="connsiteY2" fmla="*/ 2855419 h 2855419"/>
              <a:gd name="connsiteX3" fmla="*/ 9159330 w 9159330"/>
              <a:gd name="connsiteY3" fmla="*/ 17048 h 2855419"/>
              <a:gd name="connsiteX4" fmla="*/ 321 w 9159330"/>
              <a:gd name="connsiteY4" fmla="*/ 0 h 2855419"/>
              <a:gd name="connsiteX5" fmla="*/ 8294 w 9159330"/>
              <a:gd name="connsiteY5" fmla="*/ 1821990 h 2855419"/>
              <a:gd name="connsiteX0" fmla="*/ 8294 w 9175260"/>
              <a:gd name="connsiteY0" fmla="*/ 1821990 h 2855419"/>
              <a:gd name="connsiteX1" fmla="*/ 8118865 w 9175260"/>
              <a:gd name="connsiteY1" fmla="*/ 1821990 h 2855419"/>
              <a:gd name="connsiteX2" fmla="*/ 9152294 w 9175260"/>
              <a:gd name="connsiteY2" fmla="*/ 2855419 h 2855419"/>
              <a:gd name="connsiteX3" fmla="*/ 9175260 w 9175260"/>
              <a:gd name="connsiteY3" fmla="*/ 687 h 2855419"/>
              <a:gd name="connsiteX4" fmla="*/ 321 w 9175260"/>
              <a:gd name="connsiteY4" fmla="*/ 0 h 2855419"/>
              <a:gd name="connsiteX5" fmla="*/ 8294 w 9175260"/>
              <a:gd name="connsiteY5" fmla="*/ 1821990 h 2855419"/>
              <a:gd name="connsiteX0" fmla="*/ 0 w 9182895"/>
              <a:gd name="connsiteY0" fmla="*/ 1813810 h 2855419"/>
              <a:gd name="connsiteX1" fmla="*/ 8126500 w 9182895"/>
              <a:gd name="connsiteY1" fmla="*/ 1821990 h 2855419"/>
              <a:gd name="connsiteX2" fmla="*/ 9159929 w 9182895"/>
              <a:gd name="connsiteY2" fmla="*/ 2855419 h 2855419"/>
              <a:gd name="connsiteX3" fmla="*/ 9182895 w 9182895"/>
              <a:gd name="connsiteY3" fmla="*/ 687 h 2855419"/>
              <a:gd name="connsiteX4" fmla="*/ 7956 w 9182895"/>
              <a:gd name="connsiteY4" fmla="*/ 0 h 2855419"/>
              <a:gd name="connsiteX5" fmla="*/ 0 w 9182895"/>
              <a:gd name="connsiteY5" fmla="*/ 1813810 h 28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895" h="2855419">
                <a:moveTo>
                  <a:pt x="0" y="1813810"/>
                </a:moveTo>
                <a:lnTo>
                  <a:pt x="8126500" y="1821990"/>
                </a:lnTo>
                <a:cubicBezTo>
                  <a:pt x="8697247" y="1821990"/>
                  <a:pt x="9159929" y="2284672"/>
                  <a:pt x="9159929" y="2855419"/>
                </a:cubicBezTo>
                <a:cubicBezTo>
                  <a:pt x="9162427" y="1911098"/>
                  <a:pt x="9180397" y="945008"/>
                  <a:pt x="9182895" y="687"/>
                </a:cubicBezTo>
                <a:lnTo>
                  <a:pt x="7956" y="0"/>
                </a:lnTo>
                <a:cubicBezTo>
                  <a:pt x="5458" y="612336"/>
                  <a:pt x="2498" y="1201474"/>
                  <a:pt x="0" y="1813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EF0C54-22DB-304F-A922-78E92653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054225"/>
            <a:ext cx="4721225" cy="1303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ADB3ADE-2189-6C4A-B19A-CC67DF4BB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364617"/>
            <a:ext cx="5005796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F23E52-3B38-1441-AA84-5AEAD981A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729742"/>
            <a:ext cx="5005796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B134BD-C085-654A-9D33-A04315C0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034" y="5364617"/>
            <a:ext cx="2689315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Event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09D30E8-7186-414A-A4DB-206D57D22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6034" y="5729742"/>
            <a:ext cx="2689315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9C29E3-2848-0240-94EB-25666378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179E20-8F6B-FB44-B5C9-792ACFAB27B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550D580-3310-F343-9FC8-26FF864639A6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51E32F1-7192-3645-96B1-71A73B357A86}"/>
              </a:ext>
            </a:extLst>
          </p:cNvPr>
          <p:cNvSpPr txBox="1">
            <a:spLocks/>
          </p:cNvSpPr>
          <p:nvPr userDrawn="1"/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1" i="0" u="none" strike="noStrike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solidFill>
                  <a:srgbClr val="000000"/>
                </a:solidFill>
                <a:latin typeface="Arial Black" panose="020B0604020202020204" pitchFamily="34" charset="0"/>
              </a:rPr>
              <a:t>©</a:t>
            </a:r>
            <a:r>
              <a:rPr lang="en-US" sz="800" b="0" dirty="0">
                <a:solidFill>
                  <a:srgbClr val="000000"/>
                </a:solidFill>
              </a:rPr>
              <a:t> 2019 World Customs Organization (WCO)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306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hank you"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19">
            <a:extLst>
              <a:ext uri="{FF2B5EF4-FFF2-40B4-BE49-F238E27FC236}">
                <a16:creationId xmlns:a16="http://schemas.microsoft.com/office/drawing/2014/main" id="{915598EF-8F82-1E4F-919F-E7C64E58ED5D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06392C3-6F58-4D4B-A968-E4D35D495A5D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4DD989-C2B3-2344-9EAA-7DE80CFA9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430761"/>
            <a:ext cx="7886698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460CA67-3657-6741-B5DB-32C751A01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795886"/>
            <a:ext cx="7886698" cy="13130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85340-53D9-614C-9380-A1E15A47E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8650" y="5786794"/>
            <a:ext cx="3302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9B434-263E-C34C-AEFB-7C98F2B82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8197" y="5792331"/>
            <a:ext cx="3302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BD724-1BCC-C647-92CC-7DC115283E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87745" y="5795089"/>
            <a:ext cx="3302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22E0A-5065-5F4A-9D54-011E017309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7292" y="5795089"/>
            <a:ext cx="330200" cy="330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6BF1212-D342-D941-97FC-DFB97043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97B0E0D-1876-6745-ABC2-F3BA876E6AE8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84EAE-AD6C-6041-BF95-2DD6E95EA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D80D51-C8E6-2D4A-93F6-56D84A98798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9CF8198-B19E-4A45-95BF-CE5D4D89A5E4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Chapt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of Rectangle 19">
            <a:extLst>
              <a:ext uri="{FF2B5EF4-FFF2-40B4-BE49-F238E27FC236}">
                <a16:creationId xmlns:a16="http://schemas.microsoft.com/office/drawing/2014/main" id="{0D7EB36D-97BA-A745-BDC2-900964237798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9" y="4423746"/>
            <a:ext cx="7966509" cy="529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D7821D-004E-B545-9D09-DD6F44309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840" y="5091845"/>
            <a:ext cx="7966508" cy="82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0AC0E7-3F92-7E45-9337-357FAC398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F7F2910B-9D2E-AE40-A43B-CA70E3528E9A}"/>
              </a:ext>
            </a:extLst>
          </p:cNvPr>
          <p:cNvSpPr txBox="1">
            <a:spLocks/>
          </p:cNvSpPr>
          <p:nvPr userDrawn="1"/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E9DED21-3B6B-2642-BCAE-8625F395E7B5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CB6A15-EA86-0241-9924-85ED0ADE7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C61ED54-3491-BD4B-85D2-08E719D3787E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A7D54-44BE-1B43-8FAE-54AB9F952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02F8-B327-DC43-AF19-E6A6E921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80512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851F40-DC25-C54A-8175-9755B51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01D93F-2C9B-0A46-96EB-41631DA40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F267F5-CB78-8C45-B8A2-BC31D9670473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A11C5-C8BA-9B44-A3C9-499431810149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271C0-720A-784C-9383-914577442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01" t="24957" r="29674" b="27402"/>
          <a:stretch/>
        </p:blipFill>
        <p:spPr>
          <a:xfrm>
            <a:off x="8027900" y="365125"/>
            <a:ext cx="694681" cy="90658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FA41BA-01B0-AF4A-9795-0C4040DD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39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Quote">
    <p:bg>
      <p:bgPr>
        <a:gradFill>
          <a:gsLst>
            <a:gs pos="0">
              <a:schemeClr val="tx1">
                <a:lumMod val="10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D53659E-8BAC-6944-83CD-BEDF22AFC2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1434" y="1696838"/>
            <a:ext cx="548391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B5177A-BE1D-8F45-A838-1315E60833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408362" y="1696838"/>
            <a:ext cx="2211388" cy="2297112"/>
          </a:xfrm>
          <a:prstGeom prst="round1Rect">
            <a:avLst>
              <a:gd name="adj" fmla="val 35308"/>
            </a:avLst>
          </a:prstGeom>
          <a:noFill/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319BBB-7ABA-074C-99C0-2A4D199CE4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4144963"/>
            <a:ext cx="2211387" cy="8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B722EEE-201A-0B4F-B37F-A8EAF1EDDD3E}"/>
              </a:ext>
            </a:extLst>
          </p:cNvPr>
          <p:cNvSpPr txBox="1">
            <a:spLocks/>
          </p:cNvSpPr>
          <p:nvPr userDrawn="1"/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lIns="90000" r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9C9D7E-A62C-AB4F-805D-1B13780151A0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F6E119F2-3F68-1244-BD29-E76416B17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1601" t="20569" r="21815" b="25360"/>
          <a:stretch/>
        </p:blipFill>
        <p:spPr>
          <a:xfrm>
            <a:off x="0" y="2733902"/>
            <a:ext cx="2115048" cy="3987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D57C9-33D9-4542-80E1-39AC00F99CCE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ADCEB44-265B-BC42-BA7D-16E8DFB27D15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www.wcoomd.org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E169B6-DD97-E147-BDAF-3AE47B3B7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181" t="21283" r="24609" b="27819"/>
          <a:stretch/>
        </p:blipFill>
        <p:spPr>
          <a:xfrm>
            <a:off x="7929649" y="272505"/>
            <a:ext cx="882423" cy="98568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ECF793F-28B9-E044-BF4D-03A16B983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4" r:id="rId3"/>
    <p:sldLayoutId id="2147483670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41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43.jpg" /><Relationship Id="rId7" Type="http://schemas.openxmlformats.org/officeDocument/2006/relationships/diagramColors" Target="../diagrams/colors2.xml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Relationship Id="rId9" Type="http://schemas.openxmlformats.org/officeDocument/2006/relationships/image" Target="../media/image4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48.svg" /><Relationship Id="rId4" Type="http://schemas.openxmlformats.org/officeDocument/2006/relationships/image" Target="../media/image47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christophe.leneutre@wcomd.org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10" Type="http://schemas.openxmlformats.org/officeDocument/2006/relationships/image" Target="../media/image22.svg" /><Relationship Id="rId4" Type="http://schemas.openxmlformats.org/officeDocument/2006/relationships/image" Target="../media/image16.svg" /><Relationship Id="rId9" Type="http://schemas.openxmlformats.org/officeDocument/2006/relationships/image" Target="../media/image2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 /><Relationship Id="rId13" Type="http://schemas.openxmlformats.org/officeDocument/2006/relationships/image" Target="../media/image30.png" /><Relationship Id="rId3" Type="http://schemas.openxmlformats.org/officeDocument/2006/relationships/image" Target="../media/image23.png" /><Relationship Id="rId7" Type="http://schemas.openxmlformats.org/officeDocument/2006/relationships/image" Target="../media/image17.png" /><Relationship Id="rId12" Type="http://schemas.openxmlformats.org/officeDocument/2006/relationships/image" Target="../media/image29.sv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5.svg" /><Relationship Id="rId11" Type="http://schemas.openxmlformats.org/officeDocument/2006/relationships/image" Target="../media/image28.png" /><Relationship Id="rId5" Type="http://schemas.openxmlformats.org/officeDocument/2006/relationships/image" Target="../media/image24.png" /><Relationship Id="rId10" Type="http://schemas.openxmlformats.org/officeDocument/2006/relationships/image" Target="../media/image27.svg" /><Relationship Id="rId4" Type="http://schemas.microsoft.com/office/2007/relationships/hdphoto" Target="../media/hdphoto1.wdp" /><Relationship Id="rId9" Type="http://schemas.openxmlformats.org/officeDocument/2006/relationships/image" Target="../media/image2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37.svg" /><Relationship Id="rId4" Type="http://schemas.openxmlformats.org/officeDocument/2006/relationships/image" Target="../media/image3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4.xml" /><Relationship Id="rId5" Type="http://schemas.openxmlformats.org/officeDocument/2006/relationships/hyperlink" Target="https://www.youtube.com/watch?v=0deuwkm7hKc" TargetMode="External" /><Relationship Id="rId4" Type="http://schemas.openxmlformats.org/officeDocument/2006/relationships/image" Target="../media/image4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7B9BA-3778-0547-AEBE-C4AA852E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54225"/>
            <a:ext cx="5192183" cy="1303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" sz="2400" b="0" dirty="0"/>
              <a:t>Programme anti-corruption et promotion de l'intégrité (A-CPI) de l'OMD dans la région AOC</a:t>
            </a:r>
            <a:endParaRPr lang="en-US" sz="2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5ED3C-14B8-6F40-B243-8524CCEC5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5380486"/>
            <a:ext cx="2674989" cy="365125"/>
          </a:xfrm>
        </p:spPr>
        <p:txBody>
          <a:bodyPr/>
          <a:lstStyle/>
          <a:p>
            <a:r>
              <a:rPr lang="fr" dirty="0"/>
              <a:t>Jean-Christophe LENEUTRE</a:t>
            </a:r>
          </a:p>
          <a:p>
            <a:r>
              <a:rPr lang="fr" b="0" dirty="0"/>
              <a:t>Expert du Programme A-CPI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EA8E5-F411-5645-82F2-29B9B26E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0557" y="5364616"/>
            <a:ext cx="5192183" cy="365125"/>
          </a:xfrm>
        </p:spPr>
        <p:txBody>
          <a:bodyPr/>
          <a:lstStyle/>
          <a:p>
            <a:pPr algn="r"/>
            <a:r>
              <a:rPr lang="fr" dirty="0"/>
              <a:t>Réunion Régionale des DGs des Douanes </a:t>
            </a:r>
          </a:p>
          <a:p>
            <a:pPr algn="r"/>
            <a:r>
              <a:rPr lang="fr" dirty="0"/>
              <a:t>Région Afrique de l'Ouest et du Centre de l'OMD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CA4A22-8456-7C4F-B1A8-E1FC386B0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6034" y="5998484"/>
            <a:ext cx="2689315" cy="540429"/>
          </a:xfrm>
        </p:spPr>
        <p:txBody>
          <a:bodyPr/>
          <a:lstStyle/>
          <a:p>
            <a:pPr algn="r"/>
            <a:r>
              <a:rPr lang="fr" sz="1400" dirty="0"/>
              <a:t>4 mai 2023</a:t>
            </a:r>
            <a:endParaRPr lang="en-US" sz="1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5AE27EB-FBF6-D046-A817-72F95F7DE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F9C9D7E-A62C-AB4F-805D-1B13780151A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11ECED-70BA-4B84-1CE8-F80B8C89F1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657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43A0-9DB5-4B84-AC6C-A1064781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Sondage sur la perception de l'intégrité des douanes (SPID)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AE084-18CD-4DD0-B5B3-67B5BE7B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2885-CA42-4B1A-B906-063CF0C4A8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A1E4136-854A-49B1-B51C-B102B9433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500971"/>
              </p:ext>
            </p:extLst>
          </p:nvPr>
        </p:nvGraphicFramePr>
        <p:xfrm>
          <a:off x="764721" y="1497133"/>
          <a:ext cx="7750628" cy="110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43F9AB-E8F0-FEED-ADC8-E5C9DABB1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59" y="2723481"/>
            <a:ext cx="4632964" cy="3150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635C7-DC92-7702-59A4-F1192E4F7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5788" y="2825644"/>
            <a:ext cx="1968140" cy="27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9C9A-7B98-496F-85EE-B66F58B0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414137" cy="805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BE" kern="1400" dirty="0">
                <a:effectLst/>
                <a:latin typeface="Arial" panose="020B0604020202020204" pitchFamily="34" charset="0"/>
                <a:ea typeface="DengXian Light" panose="02010600030101010101" pitchFamily="2" charset="-122"/>
                <a:cs typeface="Times New Roman (Headings CS)"/>
              </a:rPr>
              <a:t>Principes permettant d’atteindre des résultats </a:t>
            </a:r>
            <a:r>
              <a:rPr lang="fr-BE" sz="2000" kern="1400" dirty="0">
                <a:effectLst/>
                <a:latin typeface="Arial" panose="020B0604020202020204" pitchFamily="34" charset="0"/>
                <a:ea typeface="DengXian Light" panose="02010600030101010101" pitchFamily="2" charset="-122"/>
                <a:cs typeface="Times New Roman (Headings CS)"/>
              </a:rPr>
              <a:t>(Combattre la corruption dans les douanes)</a:t>
            </a:r>
            <a:endParaRPr lang="en-BE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06702-48CC-42D3-BEF2-9DE4BB1E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3C808-5378-4C40-AC75-EC9C11B0DB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91F175-6E71-4470-B48C-8AEFBFE223EC}"/>
              </a:ext>
            </a:extLst>
          </p:cNvPr>
          <p:cNvSpPr/>
          <p:nvPr/>
        </p:nvSpPr>
        <p:spPr>
          <a:xfrm>
            <a:off x="4608877" y="4355692"/>
            <a:ext cx="428876" cy="414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39B8207-41DA-4904-85BD-DE3431D1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81" y="4841244"/>
            <a:ext cx="513136" cy="51241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6804A1-66B7-46D1-B840-DB9E234C3423}"/>
              </a:ext>
            </a:extLst>
          </p:cNvPr>
          <p:cNvSpPr/>
          <p:nvPr/>
        </p:nvSpPr>
        <p:spPr>
          <a:xfrm>
            <a:off x="5388963" y="5179733"/>
            <a:ext cx="265821" cy="2624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B74A91-EF2A-4420-B02D-039F595EC525}"/>
              </a:ext>
            </a:extLst>
          </p:cNvPr>
          <p:cNvSpPr/>
          <p:nvPr/>
        </p:nvSpPr>
        <p:spPr>
          <a:xfrm>
            <a:off x="3573095" y="4908164"/>
            <a:ext cx="428876" cy="414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394444-4490-4897-A26A-19D03C9C9B38}"/>
              </a:ext>
            </a:extLst>
          </p:cNvPr>
          <p:cNvSpPr/>
          <p:nvPr/>
        </p:nvSpPr>
        <p:spPr>
          <a:xfrm>
            <a:off x="4125919" y="5359659"/>
            <a:ext cx="428876" cy="414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814D0C-B888-4DFD-96F4-89534452BA22}"/>
              </a:ext>
            </a:extLst>
          </p:cNvPr>
          <p:cNvSpPr/>
          <p:nvPr/>
        </p:nvSpPr>
        <p:spPr>
          <a:xfrm>
            <a:off x="4065114" y="4727422"/>
            <a:ext cx="178676" cy="1702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2AA69E-720D-4709-8D7D-EA50E4B31CAE}"/>
              </a:ext>
            </a:extLst>
          </p:cNvPr>
          <p:cNvCxnSpPr>
            <a:cxnSpLocks/>
          </p:cNvCxnSpPr>
          <p:nvPr/>
        </p:nvCxnSpPr>
        <p:spPr>
          <a:xfrm flipV="1">
            <a:off x="3939164" y="4872736"/>
            <a:ext cx="152116" cy="961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F36C53-2D48-4F53-B313-2E0C0ACF3D00}"/>
              </a:ext>
            </a:extLst>
          </p:cNvPr>
          <p:cNvCxnSpPr>
            <a:cxnSpLocks/>
          </p:cNvCxnSpPr>
          <p:nvPr/>
        </p:nvCxnSpPr>
        <p:spPr>
          <a:xfrm>
            <a:off x="3939164" y="4968920"/>
            <a:ext cx="401193" cy="39073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071912-043F-456C-8587-3274ACB39E68}"/>
              </a:ext>
            </a:extLst>
          </p:cNvPr>
          <p:cNvCxnSpPr>
            <a:cxnSpLocks/>
          </p:cNvCxnSpPr>
          <p:nvPr/>
        </p:nvCxnSpPr>
        <p:spPr>
          <a:xfrm>
            <a:off x="3939164" y="5262274"/>
            <a:ext cx="401193" cy="973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9C10DB-4D9D-4C16-8C72-E8A7068279D0}"/>
              </a:ext>
            </a:extLst>
          </p:cNvPr>
          <p:cNvCxnSpPr>
            <a:cxnSpLocks/>
          </p:cNvCxnSpPr>
          <p:nvPr/>
        </p:nvCxnSpPr>
        <p:spPr>
          <a:xfrm flipV="1">
            <a:off x="4217624" y="4563125"/>
            <a:ext cx="391253" cy="1892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819F42-42D3-4EE6-A0F7-547DB3376B1A}"/>
              </a:ext>
            </a:extLst>
          </p:cNvPr>
          <p:cNvCxnSpPr>
            <a:cxnSpLocks/>
          </p:cNvCxnSpPr>
          <p:nvPr/>
        </p:nvCxnSpPr>
        <p:spPr>
          <a:xfrm flipH="1" flipV="1">
            <a:off x="5037753" y="4563125"/>
            <a:ext cx="484121" cy="61660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680103-9D37-4E21-BB97-EE000FB876B9}"/>
              </a:ext>
            </a:extLst>
          </p:cNvPr>
          <p:cNvCxnSpPr>
            <a:cxnSpLocks/>
          </p:cNvCxnSpPr>
          <p:nvPr/>
        </p:nvCxnSpPr>
        <p:spPr>
          <a:xfrm flipH="1">
            <a:off x="4554795" y="5218170"/>
            <a:ext cx="873097" cy="3489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B4179A-5688-4645-884F-C12EFDE8EA1C}"/>
              </a:ext>
            </a:extLst>
          </p:cNvPr>
          <p:cNvCxnSpPr>
            <a:cxnSpLocks/>
          </p:cNvCxnSpPr>
          <p:nvPr/>
        </p:nvCxnSpPr>
        <p:spPr>
          <a:xfrm flipH="1">
            <a:off x="4816649" y="5218170"/>
            <a:ext cx="611243" cy="1354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6A298B-93F6-40B3-9511-7FD8B1C41E69}"/>
              </a:ext>
            </a:extLst>
          </p:cNvPr>
          <p:cNvCxnSpPr>
            <a:cxnSpLocks/>
          </p:cNvCxnSpPr>
          <p:nvPr/>
        </p:nvCxnSpPr>
        <p:spPr>
          <a:xfrm flipV="1">
            <a:off x="4340357" y="4709802"/>
            <a:ext cx="331327" cy="6498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 with low confidence">
            <a:extLst>
              <a:ext uri="{FF2B5EF4-FFF2-40B4-BE49-F238E27FC236}">
                <a16:creationId xmlns:a16="http://schemas.microsoft.com/office/drawing/2014/main" id="{BCF153FE-599A-45CC-827B-D90D0F72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19" y="4054677"/>
            <a:ext cx="2025486" cy="202548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7A172A-9343-720B-AAA5-F33E0F204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267417"/>
              </p:ext>
            </p:extLst>
          </p:nvPr>
        </p:nvGraphicFramePr>
        <p:xfrm>
          <a:off x="283303" y="1012017"/>
          <a:ext cx="79411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04E73486-60E1-5D44-C2EC-120C84EC0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270" y="4469233"/>
            <a:ext cx="2264049" cy="10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6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F052F5-C57E-4B2F-AB75-7C72E5DE3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7"/>
          <a:stretch/>
        </p:blipFill>
        <p:spPr>
          <a:xfrm>
            <a:off x="5218350" y="3717563"/>
            <a:ext cx="2544525" cy="2433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C2AB4-008B-4F4F-ACD0-2945B8A2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436"/>
            <a:ext cx="7134225" cy="805124"/>
          </a:xfrm>
        </p:spPr>
        <p:txBody>
          <a:bodyPr/>
          <a:lstStyle/>
          <a:p>
            <a:r>
              <a:rPr lang="fr" dirty="0"/>
              <a:t>Poursuivre la démarche de déploiement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52A5F-CEF3-4C79-BC14-F40BBBAD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D3772-18B2-4B63-AF9F-8259608A27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1E2166C-7BAE-407F-AC9F-3BACC9A2C69A}"/>
              </a:ext>
            </a:extLst>
          </p:cNvPr>
          <p:cNvSpPr txBox="1">
            <a:spLocks/>
          </p:cNvSpPr>
          <p:nvPr/>
        </p:nvSpPr>
        <p:spPr>
          <a:xfrm>
            <a:off x="628650" y="1176365"/>
            <a:ext cx="6554300" cy="4633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" sz="2400" dirty="0"/>
              <a:t>Mise en œuvre et suivi du Programme A-CPI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" sz="2400" dirty="0"/>
              <a:t>Cursus de formation dans les domaines Affaires internes et Culture de l’intégrité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" sz="2400" dirty="0"/>
              <a:t>Supplément au Guide sur la cartographie des risques de corruption en matière de corruption : cartographie des opérations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" sz="2400" dirty="0"/>
              <a:t>Analyse globale des données SPID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400" dirty="0"/>
          </a:p>
          <a:p>
            <a:pPr>
              <a:buClr>
                <a:schemeClr val="tx1"/>
              </a:buClr>
            </a:pPr>
            <a:r>
              <a:rPr lang="fr" sz="2400" dirty="0"/>
              <a:t>Formation de formateurs A-CPI</a:t>
            </a:r>
          </a:p>
          <a:p>
            <a:pPr>
              <a:buClr>
                <a:schemeClr val="tx1"/>
              </a:buClr>
            </a:pPr>
            <a:r>
              <a:rPr lang="fr" sz="2400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CE3AA-8C43-5793-44D8-3884C607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018" y="1777960"/>
            <a:ext cx="1517269" cy="1980992"/>
          </a:xfrm>
          <a:prstGeom prst="rect">
            <a:avLst/>
          </a:prstGeom>
        </p:spPr>
      </p:pic>
      <p:pic>
        <p:nvPicPr>
          <p:cNvPr id="10" name="Graphic 9" descr="Hammer with solid fill">
            <a:extLst>
              <a:ext uri="{FF2B5EF4-FFF2-40B4-BE49-F238E27FC236}">
                <a16:creationId xmlns:a16="http://schemas.microsoft.com/office/drawing/2014/main" id="{061D5DC6-0031-4071-A4D6-19BEF8EA3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103" y="1176365"/>
            <a:ext cx="1642434" cy="1642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77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D4852C-0274-6449-830D-B532D706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Merci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49BB87-580F-2941-946E-1AC2ECE18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4430761"/>
            <a:ext cx="7886698" cy="1026142"/>
          </a:xfrm>
        </p:spPr>
        <p:txBody>
          <a:bodyPr/>
          <a:lstStyle/>
          <a:p>
            <a:r>
              <a:rPr lang="fr" dirty="0"/>
              <a:t>Jean-Christophe LENEUTRE</a:t>
            </a:r>
          </a:p>
          <a:p>
            <a:r>
              <a:rPr lang="fr" b="0" dirty="0"/>
              <a:t>Expert du Programme A-CPI</a:t>
            </a:r>
          </a:p>
          <a:p>
            <a:r>
              <a:rPr lang="en-US" b="0" dirty="0">
                <a:hlinkClick r:id="rId2"/>
              </a:rPr>
              <a:t>J</a:t>
            </a:r>
            <a:r>
              <a:rPr lang="fr" b="0" dirty="0">
                <a:hlinkClick r:id="rId2"/>
              </a:rPr>
              <a:t>ean-christophe.leneutre@wcomd.org</a:t>
            </a:r>
            <a:endParaRPr lang="fr" b="0" dirty="0"/>
          </a:p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CE01C-C01A-F24D-A7FD-4EABE9309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9A9A-FAFB-48F9-9312-47B8DC14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de l'OMD et </a:t>
            </a:r>
            <a:r>
              <a:rPr lang="en-US" dirty="0"/>
              <a:t>OAC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1C96D-D9FF-43D1-87B4-C4282242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FAE4A-B0FF-4156-8F68-3EADEB0986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A-CPI et Région Afrique de l'Ouest et du Centre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EEA031-EC44-4C41-81C4-8C9BDEC8C3CD}"/>
              </a:ext>
            </a:extLst>
          </p:cNvPr>
          <p:cNvSpPr/>
          <p:nvPr/>
        </p:nvSpPr>
        <p:spPr>
          <a:xfrm>
            <a:off x="2451228" y="1923039"/>
            <a:ext cx="616768" cy="646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80DD29-6592-4F84-B223-01A42FF179AB}"/>
              </a:ext>
            </a:extLst>
          </p:cNvPr>
          <p:cNvSpPr/>
          <p:nvPr/>
        </p:nvSpPr>
        <p:spPr>
          <a:xfrm>
            <a:off x="2451228" y="3351852"/>
            <a:ext cx="616768" cy="646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60CA83-3E5C-4416-8F8A-E13ADDFFC350}"/>
              </a:ext>
            </a:extLst>
          </p:cNvPr>
          <p:cNvSpPr/>
          <p:nvPr/>
        </p:nvSpPr>
        <p:spPr>
          <a:xfrm>
            <a:off x="2451228" y="4637827"/>
            <a:ext cx="616768" cy="646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971853D-C6BE-4CF7-8481-6822C47D1662}"/>
              </a:ext>
            </a:extLst>
          </p:cNvPr>
          <p:cNvSpPr/>
          <p:nvPr/>
        </p:nvSpPr>
        <p:spPr>
          <a:xfrm>
            <a:off x="543429" y="1532465"/>
            <a:ext cx="1168400" cy="415728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" sz="2800" b="1" dirty="0"/>
              <a:t>F</a:t>
            </a:r>
          </a:p>
          <a:p>
            <a:pPr algn="ctr"/>
            <a:endParaRPr lang="fr-BE" sz="2800" b="1" dirty="0"/>
          </a:p>
          <a:p>
            <a:pPr algn="ctr"/>
            <a:r>
              <a:rPr lang="fr" sz="2800" b="1" dirty="0"/>
              <a:t>O</a:t>
            </a:r>
          </a:p>
          <a:p>
            <a:pPr algn="ctr"/>
            <a:endParaRPr lang="fr-BE" sz="2800" b="1" dirty="0"/>
          </a:p>
          <a:p>
            <a:pPr algn="ctr"/>
            <a:r>
              <a:rPr lang="fr" sz="2800" b="1" dirty="0"/>
              <a:t>C</a:t>
            </a:r>
          </a:p>
          <a:p>
            <a:pPr algn="ctr"/>
            <a:endParaRPr lang="fr-BE" sz="2800" b="1" dirty="0"/>
          </a:p>
          <a:p>
            <a:pPr algn="ctr"/>
            <a:r>
              <a:rPr lang="fr" sz="2800" b="1" dirty="0"/>
              <a:t>U</a:t>
            </a:r>
          </a:p>
          <a:p>
            <a:pPr algn="ctr"/>
            <a:endParaRPr lang="fr-BE" sz="2800" b="1" dirty="0"/>
          </a:p>
          <a:p>
            <a:pPr algn="ctr"/>
            <a:r>
              <a:rPr lang="fr" sz="2800" b="1" dirty="0"/>
              <a:t>S</a:t>
            </a:r>
            <a:endParaRPr lang="en-US" sz="2800" b="1" dirty="0"/>
          </a:p>
        </p:txBody>
      </p:sp>
      <p:sp>
        <p:nvSpPr>
          <p:cNvPr id="17" name="Flowchart: Or 16">
            <a:extLst>
              <a:ext uri="{FF2B5EF4-FFF2-40B4-BE49-F238E27FC236}">
                <a16:creationId xmlns:a16="http://schemas.microsoft.com/office/drawing/2014/main" id="{7F2E35AB-79B0-45A6-A8CB-2174E77C3177}"/>
              </a:ext>
            </a:extLst>
          </p:cNvPr>
          <p:cNvSpPr/>
          <p:nvPr/>
        </p:nvSpPr>
        <p:spPr>
          <a:xfrm>
            <a:off x="798401" y="3275039"/>
            <a:ext cx="660400" cy="670968"/>
          </a:xfrm>
          <a:prstGeom prst="flowChartOr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2E7AD0C6-90DE-49AB-A130-10F544F5BD15}"/>
              </a:ext>
            </a:extLst>
          </p:cNvPr>
          <p:cNvSpPr/>
          <p:nvPr/>
        </p:nvSpPr>
        <p:spPr>
          <a:xfrm>
            <a:off x="3140843" y="1919148"/>
            <a:ext cx="5332412" cy="575377"/>
          </a:xfrm>
          <a:prstGeom prst="round2DiagRect">
            <a:avLst>
              <a:gd name="adj1" fmla="val 3873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" b="1" dirty="0"/>
              <a:t>Douanes, corruption et réponse de l'OMD</a:t>
            </a:r>
            <a:endParaRPr lang="en-BE" b="1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E5017443-D74D-4F1C-9D41-B102899391E8}"/>
              </a:ext>
            </a:extLst>
          </p:cNvPr>
          <p:cNvSpPr/>
          <p:nvPr/>
        </p:nvSpPr>
        <p:spPr>
          <a:xfrm>
            <a:off x="3140843" y="4651163"/>
            <a:ext cx="5332412" cy="575377"/>
          </a:xfrm>
          <a:prstGeom prst="round2DiagRect">
            <a:avLst>
              <a:gd name="adj1" fmla="val 3138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" b="1" dirty="0"/>
              <a:t>Programme A-CPI de l'OMD dans la région AOC</a:t>
            </a:r>
            <a:endParaRPr lang="en-BE" dirty="0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31A81B6B-0BBE-44CE-947F-5C79AFB0A7CA}"/>
              </a:ext>
            </a:extLst>
          </p:cNvPr>
          <p:cNvSpPr/>
          <p:nvPr/>
        </p:nvSpPr>
        <p:spPr>
          <a:xfrm>
            <a:off x="3182937" y="3323421"/>
            <a:ext cx="5332412" cy="575377"/>
          </a:xfrm>
          <a:prstGeom prst="round2DiagRect">
            <a:avLst>
              <a:gd name="adj1" fmla="val 3138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" b="1" dirty="0"/>
              <a:t>Programme anti-corruption et promotion de l’intégrité de l'OMD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3038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7B67-620F-4FDC-8E34-E9F25647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1783"/>
            <a:ext cx="7134225" cy="805124"/>
          </a:xfrm>
        </p:spPr>
        <p:txBody>
          <a:bodyPr/>
          <a:lstStyle/>
          <a:p>
            <a:r>
              <a:rPr lang="fr" dirty="0"/>
              <a:t>Conséquences de la corruption au sein des douanes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86964-3C9B-4B14-BC56-EA11669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7AFAB-A55D-45E7-BE30-0BDA87A430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582A9-4847-429F-BB5D-ED75FB0E1A99}"/>
              </a:ext>
            </a:extLst>
          </p:cNvPr>
          <p:cNvSpPr txBox="1"/>
          <p:nvPr/>
        </p:nvSpPr>
        <p:spPr>
          <a:xfrm>
            <a:off x="628650" y="1745228"/>
            <a:ext cx="7886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corruption est un obstacle à toutes les missions des douanes : 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" sz="2000" dirty="0">
                <a:latin typeface="Arial" panose="020B0604020202020204" pitchFamily="34" charset="0"/>
                <a:cs typeface="Arial" panose="020B0604020202020204" pitchFamily="34" charset="0"/>
              </a:rPr>
              <a:t>collecte des recettes, facilitation des échanges, lutte contre la fraude, sûreté et la sécurité,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service, …</a:t>
            </a:r>
            <a:endParaRPr lang="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674FEC-44D1-4CCD-863C-B97ED66CD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53" y="3113829"/>
            <a:ext cx="2100698" cy="2097739"/>
          </a:xfrm>
          <a:prstGeom prst="rect">
            <a:avLst/>
          </a:prstGeom>
        </p:spPr>
      </p:pic>
      <p:sp>
        <p:nvSpPr>
          <p:cNvPr id="11" name="Flowchart: Or 10">
            <a:extLst>
              <a:ext uri="{FF2B5EF4-FFF2-40B4-BE49-F238E27FC236}">
                <a16:creationId xmlns:a16="http://schemas.microsoft.com/office/drawing/2014/main" id="{F0CFE11B-0561-4FBD-BF23-A261AE546170}"/>
              </a:ext>
            </a:extLst>
          </p:cNvPr>
          <p:cNvSpPr/>
          <p:nvPr/>
        </p:nvSpPr>
        <p:spPr>
          <a:xfrm>
            <a:off x="1781415" y="3113830"/>
            <a:ext cx="1520528" cy="1605598"/>
          </a:xfrm>
          <a:prstGeom prst="flowChartOr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fence, vector graphics&#10;&#10;Description automatically generated">
            <a:extLst>
              <a:ext uri="{FF2B5EF4-FFF2-40B4-BE49-F238E27FC236}">
                <a16:creationId xmlns:a16="http://schemas.microsoft.com/office/drawing/2014/main" id="{F0650007-2FAB-4DC4-823F-2F94346D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8754" y="2945254"/>
            <a:ext cx="2811280" cy="2541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81B1-5576-4D54-B131-63245CB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4244"/>
            <a:ext cx="7134225" cy="805124"/>
          </a:xfrm>
        </p:spPr>
        <p:txBody>
          <a:bodyPr/>
          <a:lstStyle/>
          <a:p>
            <a:r>
              <a:rPr lang="fr" dirty="0"/>
              <a:t>Réponse de l'OMD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38B23-1528-4521-AA16-673DDC5B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8AF3E-93D0-4EF0-A6B5-5BBAF3F8E9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14C253-47E4-440C-AC93-F22FFB05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10" y="1916155"/>
            <a:ext cx="3939818" cy="2627858"/>
          </a:xfrm>
          <a:prstGeom prst="rect">
            <a:avLst/>
          </a:prstGeom>
        </p:spPr>
      </p:pic>
      <p:pic>
        <p:nvPicPr>
          <p:cNvPr id="28" name="Graphic 27" descr="Arrow: Clockwise curve with solid fill">
            <a:extLst>
              <a:ext uri="{FF2B5EF4-FFF2-40B4-BE49-F238E27FC236}">
                <a16:creationId xmlns:a16="http://schemas.microsoft.com/office/drawing/2014/main" id="{32754F82-5568-48B0-AA82-E39D7FD85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10191">
            <a:off x="4901208" y="2106559"/>
            <a:ext cx="914400" cy="914400"/>
          </a:xfrm>
          <a:prstGeom prst="rect">
            <a:avLst/>
          </a:prstGeom>
        </p:spPr>
      </p:pic>
      <p:pic>
        <p:nvPicPr>
          <p:cNvPr id="29" name="Graphic 28" descr="Arrow: Clockwise curve with solid fill">
            <a:extLst>
              <a:ext uri="{FF2B5EF4-FFF2-40B4-BE49-F238E27FC236}">
                <a16:creationId xmlns:a16="http://schemas.microsoft.com/office/drawing/2014/main" id="{86670201-5030-4A96-BDDB-BF7B839F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48732">
            <a:off x="3525684" y="4142999"/>
            <a:ext cx="914400" cy="914400"/>
          </a:xfrm>
          <a:prstGeom prst="rect">
            <a:avLst/>
          </a:prstGeom>
        </p:spPr>
      </p:pic>
      <p:pic>
        <p:nvPicPr>
          <p:cNvPr id="30" name="Graphic 29" descr="Arrow: Clockwise curve with solid fill">
            <a:extLst>
              <a:ext uri="{FF2B5EF4-FFF2-40B4-BE49-F238E27FC236}">
                <a16:creationId xmlns:a16="http://schemas.microsoft.com/office/drawing/2014/main" id="{F151C52E-E54C-4126-B7ED-A14C50EB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44641" flipV="1">
            <a:off x="2530404" y="2132134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CA1D6A-3723-43DF-992D-26467A5D6823}"/>
              </a:ext>
            </a:extLst>
          </p:cNvPr>
          <p:cNvSpPr txBox="1"/>
          <p:nvPr/>
        </p:nvSpPr>
        <p:spPr>
          <a:xfrm>
            <a:off x="5658015" y="2061444"/>
            <a:ext cx="2473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" dirty="0">
                <a:solidFill>
                  <a:schemeClr val="accent1"/>
                </a:solidFill>
              </a:rPr>
              <a:t>Déclaration d'Arusha révisée </a:t>
            </a:r>
            <a:r>
              <a:rPr lang="fr" dirty="0">
                <a:solidFill>
                  <a:schemeClr val="tx2"/>
                </a:solidFill>
              </a:rPr>
              <a:t>de l'OMD concernant la bonne gouvernance et l’éthique en matière douanière</a:t>
            </a:r>
            <a:endParaRPr lang="en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2BD36F-FCC1-4B6C-8391-4ED4B377B6D0}"/>
              </a:ext>
            </a:extLst>
          </p:cNvPr>
          <p:cNvSpPr txBox="1"/>
          <p:nvPr/>
        </p:nvSpPr>
        <p:spPr>
          <a:xfrm>
            <a:off x="728134" y="2070613"/>
            <a:ext cx="193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" dirty="0">
                <a:solidFill>
                  <a:schemeClr val="accent1"/>
                </a:solidFill>
              </a:rPr>
              <a:t>Sous-comité sur l’éthique (SCE) </a:t>
            </a:r>
            <a:r>
              <a:rPr lang="fr" dirty="0">
                <a:solidFill>
                  <a:schemeClr val="tx2"/>
                </a:solidFill>
              </a:rPr>
              <a:t>de l'OMD</a:t>
            </a:r>
            <a:endParaRPr lang="en-B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954C10-4867-4270-9A4D-DC3198DF36C5}"/>
              </a:ext>
            </a:extLst>
          </p:cNvPr>
          <p:cNvSpPr txBox="1"/>
          <p:nvPr/>
        </p:nvSpPr>
        <p:spPr>
          <a:xfrm>
            <a:off x="363697" y="4412302"/>
            <a:ext cx="308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" dirty="0">
                <a:solidFill>
                  <a:schemeClr val="tx2"/>
                </a:solidFill>
              </a:rPr>
              <a:t>Programme anti-corruption et promotion de l'intégrité </a:t>
            </a:r>
            <a:r>
              <a:rPr lang="fr" dirty="0">
                <a:solidFill>
                  <a:schemeClr val="accent1"/>
                </a:solidFill>
              </a:rPr>
              <a:t>(A-</a:t>
            </a:r>
            <a:r>
              <a:rPr lang="en-US" dirty="0">
                <a:solidFill>
                  <a:schemeClr val="accent1"/>
                </a:solidFill>
              </a:rPr>
              <a:t>CPI</a:t>
            </a:r>
            <a:r>
              <a:rPr lang="fr" dirty="0">
                <a:solidFill>
                  <a:schemeClr val="accent1"/>
                </a:solidFill>
              </a:rPr>
              <a:t>) </a:t>
            </a:r>
            <a:r>
              <a:rPr lang="fr" dirty="0">
                <a:solidFill>
                  <a:schemeClr val="tx2"/>
                </a:solidFill>
              </a:rPr>
              <a:t>des douanes</a:t>
            </a:r>
            <a:endParaRPr lang="en-BE" dirty="0"/>
          </a:p>
        </p:txBody>
      </p:sp>
      <p:pic>
        <p:nvPicPr>
          <p:cNvPr id="39" name="Graphic 38" descr="Classroom with solid fill">
            <a:extLst>
              <a:ext uri="{FF2B5EF4-FFF2-40B4-BE49-F238E27FC236}">
                <a16:creationId xmlns:a16="http://schemas.microsoft.com/office/drawing/2014/main" id="{FD9A09B3-AF83-401B-B243-A6C2F3435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0461" y="3770094"/>
            <a:ext cx="665086" cy="665086"/>
          </a:xfrm>
          <a:prstGeom prst="rect">
            <a:avLst/>
          </a:prstGeom>
        </p:spPr>
      </p:pic>
      <p:pic>
        <p:nvPicPr>
          <p:cNvPr id="41" name="Graphic 40" descr="Meeting with solid fill">
            <a:extLst>
              <a:ext uri="{FF2B5EF4-FFF2-40B4-BE49-F238E27FC236}">
                <a16:creationId xmlns:a16="http://schemas.microsoft.com/office/drawing/2014/main" id="{4FDAE8E2-249D-4F6D-9597-42CDB6903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131" y="1619309"/>
            <a:ext cx="593692" cy="593692"/>
          </a:xfrm>
          <a:prstGeom prst="rect">
            <a:avLst/>
          </a:prstGeom>
        </p:spPr>
      </p:pic>
      <p:pic>
        <p:nvPicPr>
          <p:cNvPr id="43" name="Graphic 42" descr="Quill with solid fill">
            <a:extLst>
              <a:ext uri="{FF2B5EF4-FFF2-40B4-BE49-F238E27FC236}">
                <a16:creationId xmlns:a16="http://schemas.microsoft.com/office/drawing/2014/main" id="{4BC1872C-2C23-4195-A8EE-1986F5FBC2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3454" y="1466611"/>
            <a:ext cx="662559" cy="66255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D11E706-2E92-437A-AA43-4EBEFE8D836B}"/>
              </a:ext>
            </a:extLst>
          </p:cNvPr>
          <p:cNvSpPr txBox="1"/>
          <p:nvPr/>
        </p:nvSpPr>
        <p:spPr>
          <a:xfrm>
            <a:off x="5800221" y="4366136"/>
            <a:ext cx="247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" b="1" dirty="0">
                <a:solidFill>
                  <a:schemeClr val="accent6"/>
                </a:solidFill>
              </a:rPr>
              <a:t>+</a:t>
            </a:r>
            <a:r>
              <a:rPr lang="fr" b="1" dirty="0">
                <a:solidFill>
                  <a:schemeClr val="accent1"/>
                </a:solidFill>
              </a:rPr>
              <a:t> </a:t>
            </a:r>
            <a:r>
              <a:rPr lang="fr" dirty="0">
                <a:solidFill>
                  <a:schemeClr val="accent1"/>
                </a:solidFill>
              </a:rPr>
              <a:t>Outils et instruments d'intégrité de l'OMD</a:t>
            </a:r>
            <a:endParaRPr lang="en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0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3EDB-7083-4AA7-9F53-ABEAB929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482937"/>
          </a:xfrm>
        </p:spPr>
        <p:txBody>
          <a:bodyPr/>
          <a:lstStyle/>
          <a:p>
            <a:r>
              <a:rPr lang="fr" dirty="0"/>
              <a:t>Assistance de l'OMD pour l'intégrité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ACBD2-6375-412A-8936-0418B763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AE9DB-444F-487F-9EEE-1F0FFC0EB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50ED4-5F83-4041-85A8-CF50C4AD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65" y="1183038"/>
            <a:ext cx="7886700" cy="909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1800" dirty="0"/>
              <a:t>Le modèle d'assistance technique et de renforcement des capacités (ATRC) de l'OMD vise à créer de la valeur ajoutée en s'appuyant sur les compétences les plus solides de l'OMD :</a:t>
            </a:r>
            <a:endParaRPr lang="en-BE" sz="18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CAB09E1-0464-4A13-9A3A-B7553144BCAB}"/>
              </a:ext>
            </a:extLst>
          </p:cNvPr>
          <p:cNvSpPr/>
          <p:nvPr/>
        </p:nvSpPr>
        <p:spPr>
          <a:xfrm>
            <a:off x="449029" y="4443771"/>
            <a:ext cx="8143836" cy="1885791"/>
          </a:xfrm>
          <a:prstGeom prst="round2DiagRect">
            <a:avLst>
              <a:gd name="adj1" fmla="val 28340"/>
              <a:gd name="adj2" fmla="val 0"/>
            </a:avLst>
          </a:prstGeom>
          <a:blipFill dpi="0" rotWithShape="1">
            <a:blip r:embed="rId3">
              <a:alphaModFix am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953075F-A3FA-4FE3-89D7-5B3FD985666F}"/>
              </a:ext>
            </a:extLst>
          </p:cNvPr>
          <p:cNvSpPr txBox="1">
            <a:spLocks/>
          </p:cNvSpPr>
          <p:nvPr/>
        </p:nvSpPr>
        <p:spPr>
          <a:xfrm>
            <a:off x="3448684" y="4458048"/>
            <a:ext cx="5028631" cy="1871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500" dirty="0">
                <a:solidFill>
                  <a:srgbClr val="575756"/>
                </a:solidFill>
                <a:ea typeface="Calibri" panose="020F0502020204030204" pitchFamily="34" charset="0"/>
              </a:rPr>
              <a:t>L</a:t>
            </a:r>
            <a:r>
              <a:rPr lang="fr-CA" sz="15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’environnement commercial et l’application de la loi pour les échanges commerciaux transfrontaliers s’améliore pour des </a:t>
            </a:r>
            <a:r>
              <a:rPr lang="fr-CA" sz="15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pays membres de l’OMD</a:t>
            </a:r>
            <a:r>
              <a:rPr lang="fr-CA" sz="15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.</a:t>
            </a:r>
            <a:endParaRPr lang="fr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" sz="1500" dirty="0"/>
              <a:t>Aide les Membres de l'OMD à mettre en œuvre de nouvelles mesures pour lutter contre la corruption et promouvoir l'intégrité conformément à la </a:t>
            </a:r>
            <a:r>
              <a:rPr lang="fr" sz="1500" b="1" dirty="0"/>
              <a:t>Déclaration d'Arusha révisée</a:t>
            </a:r>
            <a:r>
              <a:rPr lang="fr" sz="1500" dirty="0"/>
              <a:t>.</a:t>
            </a:r>
            <a:endParaRPr lang="en-BE" sz="15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5D39D2A-265D-4D2E-B054-EC4CE9E2F30E}"/>
              </a:ext>
            </a:extLst>
          </p:cNvPr>
          <p:cNvSpPr txBox="1">
            <a:spLocks/>
          </p:cNvSpPr>
          <p:nvPr/>
        </p:nvSpPr>
        <p:spPr>
          <a:xfrm>
            <a:off x="1516429" y="2231410"/>
            <a:ext cx="6938630" cy="2199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fr" sz="1800" b="1" dirty="0">
                <a:cs typeface="Arial" panose="020B0604020202020204" pitchFamily="34" charset="0"/>
              </a:rPr>
              <a:t>Partage d'informations et collaboration entre pairs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227013" algn="l"/>
              </a:tabLst>
            </a:pPr>
            <a:r>
              <a:rPr lang="fr" sz="1800" b="1" dirty="0">
                <a:cs typeface="Arial" panose="020B0604020202020204" pitchFamily="34" charset="0"/>
              </a:rPr>
              <a:t>Accès aux expériences et à l'expertise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227013" algn="l"/>
              </a:tabLst>
            </a:pPr>
            <a:r>
              <a:rPr lang="fr" sz="1800" b="1" dirty="0">
                <a:cs typeface="Arial" panose="020B0604020202020204" pitchFamily="34" charset="0"/>
              </a:rPr>
              <a:t>Utilisation des outils et instruments de l'OMD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227013" algn="l"/>
              </a:tabLst>
            </a:pPr>
            <a:r>
              <a:rPr lang="fr" sz="1800" b="1" dirty="0">
                <a:cs typeface="Arial" panose="020B0604020202020204" pitchFamily="34" charset="0"/>
              </a:rPr>
              <a:t>Contrôle et évaluation</a:t>
            </a:r>
            <a:endParaRPr lang="en-BE" sz="1800" dirty="0"/>
          </a:p>
        </p:txBody>
      </p:sp>
      <p:pic>
        <p:nvPicPr>
          <p:cNvPr id="22" name="Graphic 21" descr="Clipboard with solid fill">
            <a:extLst>
              <a:ext uri="{FF2B5EF4-FFF2-40B4-BE49-F238E27FC236}">
                <a16:creationId xmlns:a16="http://schemas.microsoft.com/office/drawing/2014/main" id="{678D503F-8C19-47BA-BAA8-7BDE1A3C6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753" y="3816206"/>
            <a:ext cx="475891" cy="475891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610A40C7-854D-4657-BA2E-621C7B111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753" y="3221497"/>
            <a:ext cx="455916" cy="455916"/>
          </a:xfrm>
          <a:prstGeom prst="rect">
            <a:avLst/>
          </a:prstGeom>
        </p:spPr>
      </p:pic>
      <p:pic>
        <p:nvPicPr>
          <p:cNvPr id="26" name="Graphic 25" descr="Share with solid fill">
            <a:extLst>
              <a:ext uri="{FF2B5EF4-FFF2-40B4-BE49-F238E27FC236}">
                <a16:creationId xmlns:a16="http://schemas.microsoft.com/office/drawing/2014/main" id="{74CC5FCA-69DC-4532-8F0C-499361E73C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165" y="2050264"/>
            <a:ext cx="701371" cy="701371"/>
          </a:xfrm>
          <a:prstGeom prst="rect">
            <a:avLst/>
          </a:prstGeom>
        </p:spPr>
      </p:pic>
      <p:pic>
        <p:nvPicPr>
          <p:cNvPr id="28" name="Graphic 27" descr="Good Idea with solid fill">
            <a:extLst>
              <a:ext uri="{FF2B5EF4-FFF2-40B4-BE49-F238E27FC236}">
                <a16:creationId xmlns:a16="http://schemas.microsoft.com/office/drawing/2014/main" id="{067BFDBB-DC7B-41B2-983B-5A8F87083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2345" y="2676209"/>
            <a:ext cx="475891" cy="475891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2DD790-620B-2BB0-DBA9-F36D4FFF11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" y="4981780"/>
            <a:ext cx="2955272" cy="73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15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11D35-E93D-FC4B-99EC-9FFD82C2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672911"/>
            <a:ext cx="7134225" cy="805124"/>
          </a:xfrm>
        </p:spPr>
        <p:txBody>
          <a:bodyPr/>
          <a:lstStyle/>
          <a:p>
            <a:r>
              <a:rPr lang="en-US" dirty="0"/>
              <a:t>		Administrations </a:t>
            </a:r>
            <a:r>
              <a:rPr lang="en-US" dirty="0" err="1"/>
              <a:t>partenaires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FC32A-B96C-AD40-BD4F-1C7B6603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721" y="6206038"/>
            <a:ext cx="1465577" cy="154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7046" r="19620" b="22303"/>
          <a:stretch/>
        </p:blipFill>
        <p:spPr>
          <a:xfrm>
            <a:off x="495333" y="1324386"/>
            <a:ext cx="8020016" cy="4808612"/>
          </a:xfrm>
          <a:prstGeom prst="rect">
            <a:avLst/>
          </a:prstGeom>
        </p:spPr>
      </p:pic>
      <p:pic>
        <p:nvPicPr>
          <p:cNvPr id="10" name="Picture 9" descr="A picture containing font, graphics, symbol, logo&#10;&#10;Description automatically generated">
            <a:extLst>
              <a:ext uri="{FF2B5EF4-FFF2-40B4-BE49-F238E27FC236}">
                <a16:creationId xmlns:a16="http://schemas.microsoft.com/office/drawing/2014/main" id="{BE4C7EBD-9D83-1695-DD93-EE7C3008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1" y="431587"/>
            <a:ext cx="1120332" cy="80512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6CD2BD-1A7E-EDBE-9348-A7748D3C0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3707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8ADA-B1B4-4C05-8152-82F019C4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805124"/>
          </a:xfrm>
        </p:spPr>
        <p:txBody>
          <a:bodyPr/>
          <a:lstStyle/>
          <a:p>
            <a:r>
              <a:rPr lang="fr" dirty="0"/>
              <a:t>Appui A-</a:t>
            </a:r>
            <a:r>
              <a:rPr lang="en-US" dirty="0"/>
              <a:t>CPI</a:t>
            </a:r>
            <a:r>
              <a:rPr lang="fr" dirty="0"/>
              <a:t> aux Administrations Partenaires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47266-17B4-400E-9A24-B3FEA325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CF493-E781-4BB4-BB12-6E1D082D5C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0C12F-540B-424E-8BDD-8771A3A04497}"/>
              </a:ext>
            </a:extLst>
          </p:cNvPr>
          <p:cNvSpPr txBox="1"/>
          <p:nvPr/>
        </p:nvSpPr>
        <p:spPr>
          <a:xfrm>
            <a:off x="3773845" y="1449652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2"/>
                </a:solidFill>
              </a:rPr>
              <a:t>Besoins actuels, écarts identifiés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2"/>
                </a:solidFill>
              </a:rPr>
              <a:t>Objectifs stratégiques internes et externes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2"/>
                </a:solidFill>
              </a:rPr>
              <a:t>Autres initiatives en cours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" sz="2200" u="sng" dirty="0">
                <a:solidFill>
                  <a:schemeClr val="tx2"/>
                </a:solidFill>
              </a:rPr>
              <a:t>Là où l'OMD peut ajouter de la valeur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6E86AED-882E-4775-A160-9788C7E35133}"/>
              </a:ext>
            </a:extLst>
          </p:cNvPr>
          <p:cNvSpPr/>
          <p:nvPr/>
        </p:nvSpPr>
        <p:spPr>
          <a:xfrm>
            <a:off x="5123220" y="3716561"/>
            <a:ext cx="1873251" cy="2498964"/>
          </a:xfrm>
          <a:prstGeom prst="round2DiagRect">
            <a:avLst>
              <a:gd name="adj1" fmla="val 16667"/>
              <a:gd name="adj2" fmla="val 5876"/>
            </a:avLst>
          </a:pr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" sz="1600" b="1" dirty="0">
                <a:solidFill>
                  <a:schemeClr val="bg1"/>
                </a:solidFill>
                <a:sym typeface="Wingdings" panose="05000000000000000000" pitchFamily="2" charset="2"/>
              </a:rPr>
              <a:t>Niveau national</a:t>
            </a:r>
          </a:p>
          <a:p>
            <a:pPr algn="ctr"/>
            <a:r>
              <a:rPr lang="fr" sz="1600" dirty="0">
                <a:solidFill>
                  <a:schemeClr val="bg1"/>
                </a:solidFill>
                <a:sym typeface="Wingdings" panose="05000000000000000000" pitchFamily="2" charset="2"/>
              </a:rPr>
              <a:t>Documents d'information sur le projet (DIP)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9B31E-D634-6996-8B67-86BAA625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3" y="1512364"/>
            <a:ext cx="2864265" cy="44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id="{79C01D15-484C-44F3-9D07-36280D90F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"/>
          <a:stretch/>
        </p:blipFill>
        <p:spPr>
          <a:xfrm>
            <a:off x="5276655" y="1437894"/>
            <a:ext cx="2982441" cy="4047143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7CBDA-BE14-46D5-AC4B-C2CB4BB0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Accroître l'accès aux outils de l’OMD et favoriser leur utilisation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E1D64-A11F-4BE3-86E2-6B9287D2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A45C4-96A9-4C88-BBEA-B856F055D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F4E47-EA63-4485-968F-B89C89AC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17" y="2304499"/>
            <a:ext cx="4390518" cy="163800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A09A359-B18A-471A-9B72-E16BE22BE0B3}"/>
              </a:ext>
            </a:extLst>
          </p:cNvPr>
          <p:cNvGrpSpPr/>
          <p:nvPr/>
        </p:nvGrpSpPr>
        <p:grpSpPr>
          <a:xfrm>
            <a:off x="1881947" y="5781044"/>
            <a:ext cx="6502400" cy="401081"/>
            <a:chOff x="1507067" y="2508109"/>
            <a:chExt cx="6502400" cy="40108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6CEF14D-27F1-4A4F-8D84-C56E70F864E6}"/>
                </a:ext>
              </a:extLst>
            </p:cNvPr>
            <p:cNvSpPr/>
            <p:nvPr/>
          </p:nvSpPr>
          <p:spPr>
            <a:xfrm>
              <a:off x="1507067" y="2508109"/>
              <a:ext cx="6502400" cy="40108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53C82FD-C157-47BC-9F4F-09E3E3A2CCF1}"/>
                </a:ext>
              </a:extLst>
            </p:cNvPr>
            <p:cNvSpPr/>
            <p:nvPr/>
          </p:nvSpPr>
          <p:spPr>
            <a:xfrm>
              <a:off x="1574326" y="2547599"/>
              <a:ext cx="5232873" cy="314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594E053-33A6-4CA8-AB79-2A905B8D0F4A}"/>
                </a:ext>
              </a:extLst>
            </p:cNvPr>
            <p:cNvSpPr/>
            <p:nvPr/>
          </p:nvSpPr>
          <p:spPr>
            <a:xfrm>
              <a:off x="7293040" y="2552387"/>
              <a:ext cx="397460" cy="3144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3" name="Graphic 42" descr="Magnifying glass with solid fill">
              <a:extLst>
                <a:ext uri="{FF2B5EF4-FFF2-40B4-BE49-F238E27FC236}">
                  <a16:creationId xmlns:a16="http://schemas.microsoft.com/office/drawing/2014/main" id="{12009620-F1B8-43C7-B116-2293A125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56300" y="2574977"/>
              <a:ext cx="267350" cy="267350"/>
            </a:xfrm>
            <a:prstGeom prst="rect">
              <a:avLst/>
            </a:prstGeom>
          </p:spPr>
        </p:pic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8CDA05-F6AC-403D-87C5-55E8145C3C35}"/>
              </a:ext>
            </a:extLst>
          </p:cNvPr>
          <p:cNvCxnSpPr>
            <a:cxnSpLocks/>
          </p:cNvCxnSpPr>
          <p:nvPr/>
        </p:nvCxnSpPr>
        <p:spPr>
          <a:xfrm flipH="1" flipV="1">
            <a:off x="7602055" y="4757921"/>
            <a:ext cx="249182" cy="221290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">
            <a:extLst>
              <a:ext uri="{FF2B5EF4-FFF2-40B4-BE49-F238E27FC236}">
                <a16:creationId xmlns:a16="http://schemas.microsoft.com/office/drawing/2014/main" id="{CD229C68-71D5-43EC-B8F5-40C873D63D9A}"/>
              </a:ext>
            </a:extLst>
          </p:cNvPr>
          <p:cNvSpPr txBox="1">
            <a:spLocks/>
          </p:cNvSpPr>
          <p:nvPr/>
        </p:nvSpPr>
        <p:spPr>
          <a:xfrm>
            <a:off x="759653" y="5816864"/>
            <a:ext cx="6589300" cy="329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" sz="1800" dirty="0">
                <a:solidFill>
                  <a:schemeClr val="accent6"/>
                </a:solidFill>
              </a:rPr>
              <a:t>Recherche:</a:t>
            </a:r>
            <a:r>
              <a:rPr lang="fr" sz="1800" dirty="0"/>
              <a:t>    </a:t>
            </a:r>
            <a:r>
              <a:rPr lang="fr" sz="1800" b="1" dirty="0"/>
              <a:t>Ressources de la Déclaration d'Arusha révisée de l'OMD </a:t>
            </a:r>
            <a:r>
              <a:rPr lang="fr" sz="18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541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CBDA-BE14-46D5-AC4B-C2CB4BB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38" y="519319"/>
            <a:ext cx="7522292" cy="805124"/>
          </a:xfrm>
        </p:spPr>
        <p:txBody>
          <a:bodyPr/>
          <a:lstStyle/>
          <a:p>
            <a:r>
              <a:rPr lang="fr" dirty="0"/>
              <a:t>Accroître l'accès aux et usage des produits d’apprentissage </a:t>
            </a:r>
            <a:r>
              <a:rPr lang="fr" sz="2800" dirty="0"/>
              <a:t>en ligne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E1D64-A11F-4BE3-86E2-6B9287D2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A45C4-96A9-4C88-BBEA-B856F055D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" dirty="0"/>
              <a:t>Programme A-</a:t>
            </a:r>
            <a:r>
              <a:rPr lang="en-US" dirty="0"/>
              <a:t>CPI</a:t>
            </a:r>
            <a:r>
              <a:rPr lang="fr" dirty="0"/>
              <a:t> et Région Afrique de l'Ouest et du Centre</a:t>
            </a:r>
            <a:endParaRPr lang="en-BE" dirty="0"/>
          </a:p>
        </p:txBody>
      </p:sp>
      <p:pic>
        <p:nvPicPr>
          <p:cNvPr id="14" name="Picture 2" descr="http://www.wcoomd.org/-/media/wco/public/images/media/press-releases/november-2020/module-1.jpg?w=620&amp;h=400">
            <a:extLst>
              <a:ext uri="{FF2B5EF4-FFF2-40B4-BE49-F238E27FC236}">
                <a16:creationId xmlns:a16="http://schemas.microsoft.com/office/drawing/2014/main" id="{4DE026E7-E927-4B12-B4CE-D6DE90A60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22"/>
          <a:stretch/>
        </p:blipFill>
        <p:spPr bwMode="auto">
          <a:xfrm>
            <a:off x="559638" y="2832637"/>
            <a:ext cx="3692134" cy="23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4459B9-26B3-43DF-8C6A-045305CA63E4}"/>
              </a:ext>
            </a:extLst>
          </p:cNvPr>
          <p:cNvSpPr txBox="1"/>
          <p:nvPr/>
        </p:nvSpPr>
        <p:spPr>
          <a:xfrm>
            <a:off x="2173589" y="2060197"/>
            <a:ext cx="1987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" sz="1200" b="1" u="sng" dirty="0"/>
              <a:t>EN </a:t>
            </a:r>
            <a:r>
              <a:rPr lang="fr" sz="1200" b="1" dirty="0"/>
              <a:t>, </a:t>
            </a:r>
            <a:r>
              <a:rPr lang="fr" sz="1200" b="1" u="sng" dirty="0"/>
              <a:t>FR </a:t>
            </a:r>
            <a:r>
              <a:rPr lang="fr" sz="1200" b="1" dirty="0"/>
              <a:t>, </a:t>
            </a:r>
            <a:r>
              <a:rPr lang="fr" sz="1200" b="1" u="sng" dirty="0"/>
              <a:t>ES </a:t>
            </a:r>
            <a:r>
              <a:rPr lang="fr" sz="1200" b="1" dirty="0"/>
              <a:t>, </a:t>
            </a:r>
            <a:r>
              <a:rPr lang="fr" sz="1200" b="1" u="sng" dirty="0"/>
              <a:t>PT </a:t>
            </a:r>
            <a:r>
              <a:rPr lang="fr" sz="1200" b="1" dirty="0"/>
              <a:t>…</a:t>
            </a:r>
          </a:p>
        </p:txBody>
      </p:sp>
      <p:pic>
        <p:nvPicPr>
          <p:cNvPr id="15" name="Picture 4" descr="M:\6-Communication\Visuels\Logos\CLiKC\CLiKC.png">
            <a:extLst>
              <a:ext uri="{FF2B5EF4-FFF2-40B4-BE49-F238E27FC236}">
                <a16:creationId xmlns:a16="http://schemas.microsoft.com/office/drawing/2014/main" id="{1918442A-8789-424D-8843-250A078E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3" y="1916332"/>
            <a:ext cx="1313386" cy="69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8DC09-865E-88E4-75B2-29454B34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14" y="1760490"/>
            <a:ext cx="3943348" cy="13124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73CCE7-C70D-EC9C-31B5-A1567FF7AE72}"/>
              </a:ext>
            </a:extLst>
          </p:cNvPr>
          <p:cNvSpPr txBox="1"/>
          <p:nvPr/>
        </p:nvSpPr>
        <p:spPr>
          <a:xfrm>
            <a:off x="4444183" y="3192007"/>
            <a:ext cx="41139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sz="1600" dirty="0">
                <a:solidFill>
                  <a:schemeClr val="tx2"/>
                </a:solidFill>
              </a:rPr>
              <a:t>Inclus sont 4 capsules vidéos soulignant les messages clés</a:t>
            </a:r>
          </a:p>
          <a:p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" sz="1600" dirty="0">
                <a:solidFill>
                  <a:schemeClr val="tx2"/>
                </a:solidFill>
              </a:rPr>
              <a:t>Comment la corruption est-elle empêchée et signalée 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" sz="1600" dirty="0">
                <a:solidFill>
                  <a:schemeClr val="tx2"/>
                </a:solidFill>
              </a:rPr>
              <a:t>Comment se déroule une enquête administrative 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" sz="1600" dirty="0">
                <a:solidFill>
                  <a:schemeClr val="tx2"/>
                </a:solidFill>
              </a:rPr>
              <a:t>Comment se déroule un entretien 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" sz="1600" dirty="0">
                <a:solidFill>
                  <a:schemeClr val="tx2"/>
                </a:solidFill>
              </a:rPr>
              <a:t>Comment est rédigé un rapport d'enquête efficace ?</a:t>
            </a:r>
            <a:r>
              <a:rPr lang="fr" sz="1600" dirty="0">
                <a:hlinkClick r:id="rId5"/>
              </a:rPr>
              <a:t> https://www.youtube.com/watch?v=0deuwkm7hKc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775123139"/>
      </p:ext>
    </p:extLst>
  </p:cSld>
  <p:clrMapOvr>
    <a:masterClrMapping/>
  </p:clrMapOvr>
</p:sld>
</file>

<file path=ppt/theme/theme1.xml><?xml version="1.0" encoding="utf-8"?>
<a:theme xmlns:a="http://schemas.openxmlformats.org/drawingml/2006/main" name="WCO Title slide">
  <a:themeElements>
    <a:clrScheme name="WCO">
      <a:dk1>
        <a:srgbClr val="0082C3"/>
      </a:dk1>
      <a:lt1>
        <a:srgbClr val="FFFFFF"/>
      </a:lt1>
      <a:dk2>
        <a:srgbClr val="575756"/>
      </a:dk2>
      <a:lt2>
        <a:srgbClr val="D0D0D0"/>
      </a:lt2>
      <a:accent1>
        <a:srgbClr val="009FE3"/>
      </a:accent1>
      <a:accent2>
        <a:srgbClr val="009E92"/>
      </a:accent2>
      <a:accent3>
        <a:srgbClr val="0059A7"/>
      </a:accent3>
      <a:accent4>
        <a:srgbClr val="E83844"/>
      </a:accent4>
      <a:accent5>
        <a:srgbClr val="AA2485"/>
      </a:accent5>
      <a:accent6>
        <a:srgbClr val="EB6109"/>
      </a:accent6>
      <a:hlink>
        <a:srgbClr val="009FE3"/>
      </a:hlink>
      <a:folHlink>
        <a:srgbClr val="AA24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_WCO_UK" id="{499CC7DC-62DA-EE4E-BB76-F1CE3F232C62}" vid="{611A4FAB-B838-3541-BD62-B5EF20A08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f673bae-91cc-4fbd-9836-c32031c9f0fc" xsi:nil="true"/>
    <lcf76f155ced4ddcb4097134ff3c332f xmlns="ef673bae-91cc-4fbd-9836-c32031c9f0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895FE8C84BC4CB7937E8682D1BA11" ma:contentTypeVersion="12" ma:contentTypeDescription="Create a new document." ma:contentTypeScope="" ma:versionID="727663e71b9bf264f0d8cae3e371fb71">
  <xsd:schema xmlns:xsd="http://www.w3.org/2001/XMLSchema" xmlns:xs="http://www.w3.org/2001/XMLSchema" xmlns:p="http://schemas.microsoft.com/office/2006/metadata/properties" xmlns:ns2="ef673bae-91cc-4fbd-9836-c32031c9f0fc" xmlns:ns3="742417c0-65af-4d3d-b73a-9676ba423408" targetNamespace="http://schemas.microsoft.com/office/2006/metadata/properties" ma:root="true" ma:fieldsID="134bb8d0bebe67d43aaf9e3e50b32276" ns2:_="" ns3:_="">
    <xsd:import namespace="ef673bae-91cc-4fbd-9836-c32031c9f0fc"/>
    <xsd:import namespace="742417c0-65af-4d3d-b73a-9676ba4234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73bae-91cc-4fbd-9836-c32031c9f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41118be-01e6-4e0b-b1b2-c3400e2714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17c0-65af-4d3d-b73a-9676ba4234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3392D-EEFD-4CAE-8C12-1B2B912A1754}">
  <ds:schemaRefs>
    <ds:schemaRef ds:uri="http://schemas.microsoft.com/office/2006/metadata/properties"/>
    <ds:schemaRef ds:uri="http://www.w3.org/2000/xmlns/"/>
    <ds:schemaRef ds:uri="ef673bae-91cc-4fbd-9836-c32031c9f0f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1C2A2F-F195-482C-8FCB-BBFCD53D0DD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f673bae-91cc-4fbd-9836-c32031c9f0fc"/>
    <ds:schemaRef ds:uri="742417c0-65af-4d3d-b73a-9676ba423408"/>
  </ds:schemaRefs>
</ds:datastoreItem>
</file>

<file path=customXml/itemProps3.xml><?xml version="1.0" encoding="utf-8"?>
<ds:datastoreItem xmlns:ds="http://schemas.openxmlformats.org/officeDocument/2006/customXml" ds:itemID="{BEFE7C23-84C0-40B8-ACB7-DDBACDBA81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WCO PPT Presentation_EN</Template>
  <TotalTime>0</TotalTime>
  <Words>719</Words>
  <Application>Microsoft Office PowerPoint</Application>
  <PresentationFormat>On-screen Show (4:3)</PresentationFormat>
  <Paragraphs>109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WCO Title slide</vt:lpstr>
      <vt:lpstr>PowerPoint Presentation</vt:lpstr>
      <vt:lpstr>Programme A-CPI de l'OMD et OAC</vt:lpstr>
      <vt:lpstr>Conséquences de la corruption au sein des douanes</vt:lpstr>
      <vt:lpstr>Réponse de l'OMD</vt:lpstr>
      <vt:lpstr>Assistance de l'OMD pour l'intégrité</vt:lpstr>
      <vt:lpstr>  Administrations partenaires</vt:lpstr>
      <vt:lpstr>Appui A-CPI aux Administrations Partenaires</vt:lpstr>
      <vt:lpstr>Accroître l'accès aux outils de l’OMD et favoriser leur utilisation</vt:lpstr>
      <vt:lpstr>Accroître l'accès aux et usage des produits d’apprentissage en ligne</vt:lpstr>
      <vt:lpstr>Sondage sur la perception de l'intégrité des douanes (SPID)</vt:lpstr>
      <vt:lpstr>Principes permettant d’atteindre des résultats (Combattre la corruption dans les douanes)</vt:lpstr>
      <vt:lpstr>Poursuivre la démarche de déploiement</vt:lpstr>
      <vt:lpstr>Merci</vt:lpstr>
    </vt:vector>
  </TitlesOfParts>
  <Company>WCO-OMD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Hampton</dc:creator>
  <cp:lastModifiedBy>Cherno Omar BARRY</cp:lastModifiedBy>
  <cp:revision>103</cp:revision>
  <dcterms:created xsi:type="dcterms:W3CDTF">2022-02-01T14:08:21Z</dcterms:created>
  <dcterms:modified xsi:type="dcterms:W3CDTF">2023-05-04T12:08:10Z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0x010100B5A895FE8C84BC4CB7937E8682D1BA11</vt:lpwstr>
  </property>
  <property fmtid="{D5CDD505-2E9C-101B-9397-08002B2CF9AE}" pid="3" name="Order">
    <vt:r8>2125100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